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6858000" cy="9144000" type="screen4x3"/>
  <p:notesSz cx="6797675" cy="99282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24" autoAdjust="0"/>
  </p:normalViewPr>
  <p:slideViewPr>
    <p:cSldViewPr>
      <p:cViewPr varScale="1">
        <p:scale>
          <a:sx n="112" d="100"/>
          <a:sy n="112" d="100"/>
        </p:scale>
        <p:origin x="558" y="10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C5F7B-380D-4FFD-8618-8C3B3A0AF227}" type="datetimeFigureOut">
              <a:rPr lang="fr-FR" smtClean="0"/>
              <a:pPr/>
              <a:t>23/08/2021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9983C-D469-426E-AE21-FDE4153A837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C5F7B-380D-4FFD-8618-8C3B3A0AF227}" type="datetimeFigureOut">
              <a:rPr lang="fr-FR" smtClean="0"/>
              <a:pPr/>
              <a:t>23/08/2021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9983C-D469-426E-AE21-FDE4153A837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C5F7B-380D-4FFD-8618-8C3B3A0AF227}" type="datetimeFigureOut">
              <a:rPr lang="fr-FR" smtClean="0"/>
              <a:pPr/>
              <a:t>23/08/2021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9983C-D469-426E-AE21-FDE4153A837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C5F7B-380D-4FFD-8618-8C3B3A0AF227}" type="datetimeFigureOut">
              <a:rPr lang="fr-FR" smtClean="0"/>
              <a:pPr/>
              <a:t>23/08/2021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9983C-D469-426E-AE21-FDE4153A837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C5F7B-380D-4FFD-8618-8C3B3A0AF227}" type="datetimeFigureOut">
              <a:rPr lang="fr-FR" smtClean="0"/>
              <a:pPr/>
              <a:t>23/08/2021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9983C-D469-426E-AE21-FDE4153A837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C5F7B-380D-4FFD-8618-8C3B3A0AF227}" type="datetimeFigureOut">
              <a:rPr lang="fr-FR" smtClean="0"/>
              <a:pPr/>
              <a:t>23/08/2021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9983C-D469-426E-AE21-FDE4153A837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C5F7B-380D-4FFD-8618-8C3B3A0AF227}" type="datetimeFigureOut">
              <a:rPr lang="fr-FR" smtClean="0"/>
              <a:pPr/>
              <a:t>23/08/2021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9983C-D469-426E-AE21-FDE4153A837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C5F7B-380D-4FFD-8618-8C3B3A0AF227}" type="datetimeFigureOut">
              <a:rPr lang="fr-FR" smtClean="0"/>
              <a:pPr/>
              <a:t>23/08/2021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9983C-D469-426E-AE21-FDE4153A837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C5F7B-380D-4FFD-8618-8C3B3A0AF227}" type="datetimeFigureOut">
              <a:rPr lang="fr-FR" smtClean="0"/>
              <a:pPr/>
              <a:t>23/08/2021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9983C-D469-426E-AE21-FDE4153A837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C5F7B-380D-4FFD-8618-8C3B3A0AF227}" type="datetimeFigureOut">
              <a:rPr lang="fr-FR" smtClean="0"/>
              <a:pPr/>
              <a:t>23/08/2021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9983C-D469-426E-AE21-FDE4153A837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C5F7B-380D-4FFD-8618-8C3B3A0AF227}" type="datetimeFigureOut">
              <a:rPr lang="fr-FR" smtClean="0"/>
              <a:pPr/>
              <a:t>23/08/2021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9983C-D469-426E-AE21-FDE4153A837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C5F7B-380D-4FFD-8618-8C3B3A0AF227}" type="datetimeFigureOut">
              <a:rPr lang="fr-FR" smtClean="0"/>
              <a:pPr/>
              <a:t>23/08/2021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19983C-D469-426E-AE21-FDE4153A837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hilippe\Documents\warthog\815059ThrustmasterHotasWarthogJoy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751353" cy="9144001"/>
          </a:xfrm>
          <a:prstGeom prst="rect">
            <a:avLst/>
          </a:prstGeom>
          <a:noFill/>
        </p:spPr>
      </p:pic>
      <p:sp>
        <p:nvSpPr>
          <p:cNvPr id="6" name="ZoneTexte 5"/>
          <p:cNvSpPr txBox="1"/>
          <p:nvPr/>
        </p:nvSpPr>
        <p:spPr>
          <a:xfrm>
            <a:off x="2780928" y="6953401"/>
            <a:ext cx="1005262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200" dirty="0" smtClean="0">
                <a:solidFill>
                  <a:srgbClr val="FF0000"/>
                </a:solidFill>
              </a:rPr>
              <a:t>     </a:t>
            </a:r>
            <a:r>
              <a:rPr lang="fr-FR" sz="1200" dirty="0" smtClean="0"/>
              <a:t>Tir Canon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5214950" y="7715273"/>
            <a:ext cx="1000132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S3</a:t>
            </a:r>
          </a:p>
          <a:p>
            <a:r>
              <a:rPr lang="fr-FR" sz="1200" i="1" dirty="0" smtClean="0"/>
              <a:t>    pas appui</a:t>
            </a:r>
          </a:p>
          <a:p>
            <a:r>
              <a:rPr lang="fr-FR" sz="1200" dirty="0"/>
              <a:t> </a:t>
            </a:r>
            <a:r>
              <a:rPr lang="fr-FR" sz="1200" dirty="0" smtClean="0"/>
              <a:t>   </a:t>
            </a:r>
            <a:r>
              <a:rPr lang="fr-FR" sz="1200" i="1" dirty="0" smtClean="0">
                <a:solidFill>
                  <a:srgbClr val="FF0000"/>
                </a:solidFill>
              </a:rPr>
              <a:t>appui</a:t>
            </a:r>
            <a:endParaRPr lang="fr-FR" sz="1200" dirty="0">
              <a:solidFill>
                <a:srgbClr val="FF000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988840" y="7929586"/>
            <a:ext cx="2083102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200" dirty="0" smtClean="0"/>
              <a:t>NWS/UNLOCK/UNDESIGNATE/G-limiter </a:t>
            </a:r>
            <a:r>
              <a:rPr lang="fr-FR" sz="1200" dirty="0" err="1"/>
              <a:t>override</a:t>
            </a:r>
            <a:r>
              <a:rPr lang="fr-FR" sz="1200" dirty="0"/>
              <a:t> </a:t>
            </a:r>
            <a:r>
              <a:rPr lang="fr-FR" sz="1200" dirty="0" smtClean="0"/>
              <a:t>switch</a:t>
            </a:r>
            <a:endParaRPr lang="fr-FR" sz="1200" b="1" u="sng" dirty="0"/>
          </a:p>
          <a:p>
            <a:pPr algn="r"/>
            <a:r>
              <a:rPr lang="fr-FR" sz="1200" dirty="0" smtClean="0">
                <a:solidFill>
                  <a:srgbClr val="FF0000"/>
                </a:solidFill>
              </a:rPr>
              <a:t>Lampe torche</a:t>
            </a:r>
            <a:endParaRPr lang="fr-FR" sz="1200" dirty="0">
              <a:solidFill>
                <a:srgbClr val="FF0000"/>
              </a:solidFill>
            </a:endParaRPr>
          </a:p>
        </p:txBody>
      </p:sp>
      <p:cxnSp>
        <p:nvCxnSpPr>
          <p:cNvPr id="11" name="Connecteur droit 10"/>
          <p:cNvCxnSpPr>
            <a:stCxn id="9" idx="3"/>
          </p:cNvCxnSpPr>
          <p:nvPr/>
        </p:nvCxnSpPr>
        <p:spPr>
          <a:xfrm flipV="1">
            <a:off x="4071942" y="7929591"/>
            <a:ext cx="428628" cy="323161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214290" y="3468302"/>
            <a:ext cx="1995011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Prog. 5/</a:t>
            </a:r>
            <a:r>
              <a:rPr lang="fr-FR" sz="1200" dirty="0" err="1" smtClean="0"/>
              <a:t>BYPASS:Chaff</a:t>
            </a:r>
            <a:endParaRPr lang="fr-FR" sz="1200" dirty="0" smtClean="0"/>
          </a:p>
          <a:p>
            <a:pPr algn="ctr"/>
            <a:r>
              <a:rPr lang="fr-FR" sz="1200" dirty="0" smtClean="0">
                <a:solidFill>
                  <a:srgbClr val="FF0000"/>
                </a:solidFill>
              </a:rPr>
              <a:t>Portée </a:t>
            </a:r>
            <a:r>
              <a:rPr lang="fr-FR" sz="1200" dirty="0">
                <a:solidFill>
                  <a:srgbClr val="FF0000"/>
                </a:solidFill>
              </a:rPr>
              <a:t>Radar </a:t>
            </a:r>
            <a:r>
              <a:rPr lang="fr-FR" sz="1200" dirty="0" smtClean="0">
                <a:solidFill>
                  <a:srgbClr val="FF0000"/>
                </a:solidFill>
              </a:rPr>
              <a:t>+</a:t>
            </a:r>
          </a:p>
          <a:p>
            <a:r>
              <a:rPr lang="fr-FR" sz="1200" b="1" dirty="0"/>
              <a:t>-            Molette souris        + </a:t>
            </a:r>
            <a:r>
              <a:rPr lang="fr-FR" sz="1200" dirty="0" smtClean="0">
                <a:solidFill>
                  <a:srgbClr val="FF0000"/>
                </a:solidFill>
              </a:rPr>
              <a:t>TIR Centrer + VR     TIR Pause</a:t>
            </a:r>
            <a:endParaRPr lang="fr-FR" sz="1200" dirty="0" smtClean="0"/>
          </a:p>
          <a:p>
            <a:pPr algn="ctr"/>
            <a:r>
              <a:rPr lang="fr-FR" sz="1200" dirty="0" smtClean="0"/>
              <a:t>Prog. démarre/</a:t>
            </a:r>
            <a:r>
              <a:rPr lang="fr-FR" sz="1200" dirty="0" err="1" smtClean="0"/>
              <a:t>BYPASS:Flare</a:t>
            </a:r>
            <a:endParaRPr lang="fr-FR" sz="1200" dirty="0" smtClean="0"/>
          </a:p>
          <a:p>
            <a:pPr algn="ctr"/>
            <a:r>
              <a:rPr lang="fr-FR" sz="1200" dirty="0" smtClean="0">
                <a:solidFill>
                  <a:srgbClr val="FF0000"/>
                </a:solidFill>
              </a:rPr>
              <a:t>Portée Radar -</a:t>
            </a:r>
          </a:p>
          <a:p>
            <a:r>
              <a:rPr lang="fr-FR" sz="1200" i="1" dirty="0" err="1" smtClean="0"/>
              <a:t>Press</a:t>
            </a:r>
            <a:r>
              <a:rPr lang="fr-FR" sz="1200" i="1" dirty="0" smtClean="0"/>
              <a:t>:  </a:t>
            </a:r>
            <a:r>
              <a:rPr lang="fr-FR" sz="1200" dirty="0" err="1" smtClean="0"/>
              <a:t>Vaicom</a:t>
            </a:r>
            <a:r>
              <a:rPr lang="fr-FR" sz="1200" dirty="0" smtClean="0"/>
              <a:t> (ON/OFF)</a:t>
            </a:r>
          </a:p>
          <a:p>
            <a:r>
              <a:rPr lang="fr-FR" sz="1200" dirty="0">
                <a:solidFill>
                  <a:srgbClr val="FF0000"/>
                </a:solidFill>
              </a:rPr>
              <a:t> </a:t>
            </a:r>
            <a:r>
              <a:rPr lang="fr-FR" sz="1200" dirty="0" smtClean="0">
                <a:solidFill>
                  <a:srgbClr val="FF0000"/>
                </a:solidFill>
              </a:rPr>
              <a:t>            Pause active</a:t>
            </a:r>
            <a:endParaRPr lang="fr-FR" sz="1200" dirty="0">
              <a:solidFill>
                <a:srgbClr val="FF0000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416336" y="1239170"/>
            <a:ext cx="1932543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TIR</a:t>
            </a:r>
          </a:p>
          <a:p>
            <a:pPr algn="ctr"/>
            <a:r>
              <a:rPr lang="fr-FR" sz="1200" dirty="0" smtClean="0">
                <a:solidFill>
                  <a:srgbClr val="FF0000"/>
                </a:solidFill>
              </a:rPr>
              <a:t>CAGE/UNCAGE (9X HMCS)</a:t>
            </a:r>
          </a:p>
          <a:p>
            <a:pPr algn="ctr"/>
            <a:r>
              <a:rPr lang="fr-FR" sz="1200" dirty="0" smtClean="0">
                <a:solidFill>
                  <a:srgbClr val="FF0000"/>
                </a:solidFill>
              </a:rPr>
              <a:t>AIM7: LOFT/NORM </a:t>
            </a:r>
            <a:endParaRPr lang="fr-FR" sz="1200" dirty="0">
              <a:solidFill>
                <a:srgbClr val="FF0000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4071942" y="3428992"/>
            <a:ext cx="2571744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AMRAAM</a:t>
            </a:r>
          </a:p>
          <a:p>
            <a:pPr algn="ctr"/>
            <a:r>
              <a:rPr lang="fr-FR" sz="1200" dirty="0" smtClean="0"/>
              <a:t>AIM7                                    AIM9</a:t>
            </a:r>
          </a:p>
          <a:p>
            <a:pPr algn="ctr"/>
            <a:r>
              <a:rPr lang="fr-FR" sz="1200" dirty="0" smtClean="0"/>
              <a:t>CANON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4786321" y="1928793"/>
            <a:ext cx="1857365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200" dirty="0" err="1" smtClean="0"/>
              <a:t>Sensor</a:t>
            </a:r>
            <a:r>
              <a:rPr lang="fr-FR" sz="1200" dirty="0" smtClean="0"/>
              <a:t> </a:t>
            </a:r>
            <a:r>
              <a:rPr lang="fr-FR" sz="1200" dirty="0"/>
              <a:t>Control </a:t>
            </a:r>
            <a:r>
              <a:rPr lang="fr-FR" sz="1200" dirty="0" smtClean="0"/>
              <a:t>Switch</a:t>
            </a:r>
          </a:p>
          <a:p>
            <a:r>
              <a:rPr lang="fr-FR" sz="1200" dirty="0" smtClean="0"/>
              <a:t>     (</a:t>
            </a:r>
            <a:r>
              <a:rPr lang="fr-FR" sz="1200" dirty="0"/>
              <a:t>IFF</a:t>
            </a:r>
            <a:r>
              <a:rPr lang="fr-FR" sz="1200" dirty="0" smtClean="0"/>
              <a:t>)                   </a:t>
            </a:r>
            <a:r>
              <a:rPr lang="fr-FR" sz="1200" i="1" dirty="0" smtClean="0"/>
              <a:t>SHIFTD+I</a:t>
            </a:r>
          </a:p>
          <a:p>
            <a:r>
              <a:rPr lang="fr-FR" sz="1200" dirty="0" smtClean="0">
                <a:solidFill>
                  <a:srgbClr val="FF0000"/>
                </a:solidFill>
              </a:rPr>
              <a:t>?</a:t>
            </a:r>
            <a:r>
              <a:rPr lang="fr-FR" sz="1200" dirty="0" smtClean="0"/>
              <a:t> </a:t>
            </a:r>
            <a:endParaRPr lang="fr-FR" sz="1200" dirty="0" smtClean="0">
              <a:solidFill>
                <a:srgbClr val="FF0000"/>
              </a:solidFill>
            </a:endParaRPr>
          </a:p>
        </p:txBody>
      </p:sp>
      <p:cxnSp>
        <p:nvCxnSpPr>
          <p:cNvPr id="18" name="Connecteur droit 17"/>
          <p:cNvCxnSpPr/>
          <p:nvPr/>
        </p:nvCxnSpPr>
        <p:spPr>
          <a:xfrm flipV="1">
            <a:off x="4643438" y="2214546"/>
            <a:ext cx="142884" cy="35736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>
            <a:off x="4549775" y="3028950"/>
            <a:ext cx="165109" cy="400042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ZoneTexte 31"/>
          <p:cNvSpPr txBox="1"/>
          <p:nvPr/>
        </p:nvSpPr>
        <p:spPr>
          <a:xfrm>
            <a:off x="214290" y="1928794"/>
            <a:ext cx="2214554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200" i="1" dirty="0" smtClean="0"/>
              <a:t>SENSEUR </a:t>
            </a:r>
            <a:r>
              <a:rPr lang="fr-FR" sz="1200" dirty="0" smtClean="0"/>
              <a:t>ACQ[5] ou BST[10]</a:t>
            </a:r>
          </a:p>
          <a:p>
            <a:r>
              <a:rPr lang="fr-FR" sz="1200" i="1" dirty="0">
                <a:solidFill>
                  <a:srgbClr val="FF0000"/>
                </a:solidFill>
              </a:rPr>
              <a:t>A/P  UFC</a:t>
            </a:r>
            <a:r>
              <a:rPr lang="fr-FR" sz="1200" i="1" dirty="0"/>
              <a:t> </a:t>
            </a:r>
            <a:r>
              <a:rPr lang="fr-FR" sz="1200" i="1" dirty="0" smtClean="0"/>
              <a:t>      </a:t>
            </a:r>
            <a:r>
              <a:rPr lang="fr-FR" sz="1200" dirty="0" smtClean="0">
                <a:solidFill>
                  <a:srgbClr val="00B0F0"/>
                </a:solidFill>
              </a:rPr>
              <a:t>1 ATTH</a:t>
            </a:r>
            <a:endParaRPr lang="fr-FR" sz="1200" dirty="0">
              <a:solidFill>
                <a:srgbClr val="00B0F0"/>
              </a:solidFill>
            </a:endParaRPr>
          </a:p>
          <a:p>
            <a:r>
              <a:rPr lang="fr-FR" sz="1200" dirty="0" smtClean="0"/>
              <a:t> Wide ACQ[10]      AACQ[10]</a:t>
            </a:r>
            <a:r>
              <a:rPr lang="fr-FR" sz="1200" b="1" u="sng" dirty="0" smtClean="0"/>
              <a:t>RWS</a:t>
            </a:r>
          </a:p>
          <a:p>
            <a:r>
              <a:rPr lang="fr-FR" sz="1200" dirty="0" smtClean="0">
                <a:solidFill>
                  <a:srgbClr val="00B0F0"/>
                </a:solidFill>
              </a:rPr>
              <a:t>2 HSEL (HSI)                      3 BALT</a:t>
            </a:r>
            <a:endParaRPr lang="fr-FR" sz="1200" dirty="0">
              <a:solidFill>
                <a:srgbClr val="00B0F0"/>
              </a:solidFill>
            </a:endParaRPr>
          </a:p>
          <a:p>
            <a:pPr algn="ctr"/>
            <a:r>
              <a:rPr lang="fr-FR" sz="1200" dirty="0" smtClean="0"/>
              <a:t>Vertical ACQ ou Gun ACQ [5]</a:t>
            </a:r>
          </a:p>
          <a:p>
            <a:pPr algn="ctr"/>
            <a:r>
              <a:rPr lang="fr-FR" sz="1200" dirty="0" smtClean="0">
                <a:solidFill>
                  <a:srgbClr val="FF0000"/>
                </a:solidFill>
              </a:rPr>
              <a:t> </a:t>
            </a:r>
            <a:r>
              <a:rPr lang="fr-FR" sz="1200" dirty="0" smtClean="0">
                <a:solidFill>
                  <a:srgbClr val="00B0F0"/>
                </a:solidFill>
              </a:rPr>
              <a:t>4 RALT (0-5000)</a:t>
            </a:r>
          </a:p>
        </p:txBody>
      </p:sp>
      <p:sp>
        <p:nvSpPr>
          <p:cNvPr id="33" name="ZoneTexte 32"/>
          <p:cNvSpPr txBox="1"/>
          <p:nvPr/>
        </p:nvSpPr>
        <p:spPr>
          <a:xfrm>
            <a:off x="4293096" y="683568"/>
            <a:ext cx="2214554" cy="11695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600" i="1" dirty="0" smtClean="0"/>
              <a:t>TRIM</a:t>
            </a:r>
            <a:r>
              <a:rPr lang="fr-FR" sz="1200" dirty="0" smtClean="0"/>
              <a:t>              Bas</a:t>
            </a:r>
          </a:p>
          <a:p>
            <a:r>
              <a:rPr lang="fr-FR" sz="1000" dirty="0" smtClean="0">
                <a:solidFill>
                  <a:srgbClr val="FF0000"/>
                </a:solidFill>
              </a:rPr>
              <a:t> </a:t>
            </a:r>
            <a:r>
              <a:rPr lang="fr-FR" sz="1000" i="1" dirty="0" smtClean="0">
                <a:solidFill>
                  <a:srgbClr val="FF0000"/>
                </a:solidFill>
              </a:rPr>
              <a:t>VUE                </a:t>
            </a:r>
            <a:r>
              <a:rPr lang="fr-FR" sz="1000" dirty="0" err="1" smtClean="0">
                <a:solidFill>
                  <a:srgbClr val="FF0000"/>
                </a:solidFill>
              </a:rPr>
              <a:t>view</a:t>
            </a:r>
            <a:r>
              <a:rPr lang="fr-FR" sz="1000" dirty="0" smtClean="0">
                <a:solidFill>
                  <a:srgbClr val="FF0000"/>
                </a:solidFill>
              </a:rPr>
              <a:t> Cockpit F1</a:t>
            </a:r>
            <a:endParaRPr lang="fr-FR" sz="1000" dirty="0">
              <a:solidFill>
                <a:srgbClr val="FF0000"/>
              </a:solidFill>
            </a:endParaRPr>
          </a:p>
          <a:p>
            <a:pPr algn="ctr"/>
            <a:r>
              <a:rPr lang="fr-FR" sz="1200" dirty="0" smtClean="0"/>
              <a:t>Gauche                       Droite</a:t>
            </a:r>
          </a:p>
          <a:p>
            <a:r>
              <a:rPr lang="fr-FR" sz="1000" dirty="0" smtClean="0">
                <a:solidFill>
                  <a:srgbClr val="FF0000"/>
                </a:solidFill>
              </a:rPr>
              <a:t>   </a:t>
            </a:r>
            <a:r>
              <a:rPr lang="fr-FR" sz="1000" dirty="0" err="1" smtClean="0">
                <a:solidFill>
                  <a:srgbClr val="FF0000"/>
                </a:solidFill>
              </a:rPr>
              <a:t>view</a:t>
            </a:r>
            <a:r>
              <a:rPr lang="fr-FR" sz="1000" dirty="0" smtClean="0">
                <a:solidFill>
                  <a:srgbClr val="FF0000"/>
                </a:solidFill>
              </a:rPr>
              <a:t> Externe F2                  Carte  F10  </a:t>
            </a:r>
          </a:p>
          <a:p>
            <a:pPr algn="ctr"/>
            <a:r>
              <a:rPr lang="fr-FR" sz="1200" dirty="0" smtClean="0"/>
              <a:t>Haut</a:t>
            </a:r>
          </a:p>
          <a:p>
            <a:pPr algn="ctr"/>
            <a:r>
              <a:rPr lang="fr-FR" sz="1000" dirty="0" err="1" smtClean="0">
                <a:solidFill>
                  <a:srgbClr val="FF0000"/>
                </a:solidFill>
              </a:rPr>
              <a:t>view</a:t>
            </a:r>
            <a:r>
              <a:rPr lang="fr-FR" sz="1000" dirty="0" smtClean="0">
                <a:solidFill>
                  <a:srgbClr val="FF0000"/>
                </a:solidFill>
              </a:rPr>
              <a:t> </a:t>
            </a:r>
            <a:r>
              <a:rPr lang="fr-FR" sz="1000" dirty="0" err="1" smtClean="0">
                <a:solidFill>
                  <a:srgbClr val="FF0000"/>
                </a:solidFill>
              </a:rPr>
              <a:t>FlyBy</a:t>
            </a:r>
            <a:r>
              <a:rPr lang="fr-FR" sz="1000" dirty="0" smtClean="0">
                <a:solidFill>
                  <a:srgbClr val="FF0000"/>
                </a:solidFill>
              </a:rPr>
              <a:t> F3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301456" y="185172"/>
            <a:ext cx="39809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51th DCS F/A-18C</a:t>
            </a:r>
          </a:p>
          <a:p>
            <a:r>
              <a:rPr lang="fr-FR" sz="1100" dirty="0" smtClean="0"/>
              <a:t>Par HotStick Version du </a:t>
            </a:r>
            <a:r>
              <a:rPr lang="fr-FR" sz="1100" dirty="0" smtClean="0"/>
              <a:t>23/08/2021</a:t>
            </a:r>
            <a:endParaRPr lang="fr-FR" sz="1100" dirty="0" smtClean="0"/>
          </a:p>
          <a:p>
            <a:r>
              <a:rPr lang="fr-FR" sz="1100" dirty="0" smtClean="0"/>
              <a:t>A partir du profil de </a:t>
            </a:r>
            <a:r>
              <a:rPr lang="fr-FR" sz="1100" dirty="0" err="1" smtClean="0"/>
              <a:t>NOid</a:t>
            </a:r>
            <a:endParaRPr lang="fr-FR" sz="1100" dirty="0" smtClean="0"/>
          </a:p>
          <a:p>
            <a:r>
              <a:rPr lang="fr-FR" sz="1100" dirty="0" smtClean="0"/>
              <a:t> USB 04   - Clavier (FR) – DCS (US) – Target Script (US)– </a:t>
            </a:r>
            <a:r>
              <a:rPr lang="fr-FR" sz="1100" dirty="0" err="1" smtClean="0"/>
              <a:t>Testkey</a:t>
            </a:r>
            <a:r>
              <a:rPr lang="fr-FR" sz="1100" dirty="0" smtClean="0"/>
              <a:t> (FR)</a:t>
            </a:r>
          </a:p>
          <a:p>
            <a:r>
              <a:rPr lang="fr-FR" sz="1100" dirty="0" smtClean="0"/>
              <a:t>A(FR) Q(US)        A                 Q                       Q                            </a:t>
            </a:r>
            <a:r>
              <a:rPr lang="fr-FR" sz="1100" dirty="0" err="1" smtClean="0"/>
              <a:t>Q</a:t>
            </a:r>
            <a:endParaRPr lang="fr-FR" sz="1100" dirty="0"/>
          </a:p>
        </p:txBody>
      </p:sp>
      <p:sp>
        <p:nvSpPr>
          <p:cNvPr id="35" name="ZoneTexte 34"/>
          <p:cNvSpPr txBox="1"/>
          <p:nvPr/>
        </p:nvSpPr>
        <p:spPr>
          <a:xfrm>
            <a:off x="188640" y="7524328"/>
            <a:ext cx="192882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 smtClean="0"/>
              <a:t>TIR </a:t>
            </a:r>
          </a:p>
          <a:p>
            <a:r>
              <a:rPr lang="fr-FR" sz="1100" b="1" dirty="0" smtClean="0"/>
              <a:t>Profil « 51th F18 »</a:t>
            </a:r>
          </a:p>
          <a:p>
            <a:r>
              <a:rPr lang="fr-FR" sz="1100" dirty="0" smtClean="0"/>
              <a:t>Centrer   = SHIFT+F7</a:t>
            </a:r>
          </a:p>
          <a:p>
            <a:r>
              <a:rPr lang="fr-FR" sz="1100" dirty="0" smtClean="0"/>
              <a:t>Pause      = SHIFT+F8</a:t>
            </a:r>
          </a:p>
          <a:p>
            <a:r>
              <a:rPr lang="fr-FR" sz="1100" dirty="0" smtClean="0"/>
              <a:t>Précision = SHIFT+F9</a:t>
            </a:r>
          </a:p>
          <a:p>
            <a:endParaRPr lang="fr-FR" sz="1100" dirty="0"/>
          </a:p>
          <a:p>
            <a:r>
              <a:rPr lang="fr-FR" sz="1100" dirty="0" smtClean="0"/>
              <a:t>Affichage FPS= </a:t>
            </a:r>
            <a:r>
              <a:rPr lang="fr-FR" sz="1100" dirty="0" err="1" smtClean="0"/>
              <a:t>RCTL+Pause</a:t>
            </a:r>
            <a:endParaRPr lang="fr-FR" sz="1100" dirty="0" smtClean="0"/>
          </a:p>
        </p:txBody>
      </p:sp>
      <p:sp>
        <p:nvSpPr>
          <p:cNvPr id="36" name="ZoneTexte 35"/>
          <p:cNvSpPr txBox="1"/>
          <p:nvPr/>
        </p:nvSpPr>
        <p:spPr>
          <a:xfrm>
            <a:off x="266099" y="5590333"/>
            <a:ext cx="2315963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Lampe </a:t>
            </a:r>
            <a:r>
              <a:rPr lang="fr-FR" sz="1100" dirty="0"/>
              <a:t>Torche= ALTG + L</a:t>
            </a:r>
          </a:p>
          <a:p>
            <a:r>
              <a:rPr lang="fr-FR" sz="1100" dirty="0"/>
              <a:t>JVN = SHFTD + H</a:t>
            </a:r>
          </a:p>
          <a:p>
            <a:r>
              <a:rPr lang="fr-FR" sz="1100" dirty="0"/>
              <a:t>Pilote=SHFTD + P</a:t>
            </a:r>
          </a:p>
          <a:p>
            <a:r>
              <a:rPr lang="fr-FR" sz="1100" dirty="0"/>
              <a:t>Vue Missile = F6</a:t>
            </a:r>
          </a:p>
          <a:p>
            <a:r>
              <a:rPr lang="fr-FR" sz="1100" dirty="0" err="1" smtClean="0"/>
              <a:t>Affi</a:t>
            </a:r>
            <a:r>
              <a:rPr lang="fr-FR" sz="1100" dirty="0" smtClean="0"/>
              <a:t>. </a:t>
            </a:r>
            <a:r>
              <a:rPr lang="fr-FR" sz="1100" dirty="0" err="1" smtClean="0"/>
              <a:t>fen</a:t>
            </a:r>
            <a:r>
              <a:rPr lang="fr-FR" sz="1100" dirty="0" smtClean="0"/>
              <a:t>. </a:t>
            </a:r>
            <a:r>
              <a:rPr lang="fr-FR" sz="1100" dirty="0" err="1" smtClean="0"/>
              <a:t>ravitaillem</a:t>
            </a:r>
            <a:r>
              <a:rPr lang="fr-FR" sz="1100" dirty="0" smtClean="0"/>
              <a:t>. = ALTG+’ (US)</a:t>
            </a:r>
          </a:p>
          <a:p>
            <a:r>
              <a:rPr lang="fr-FR" sz="1100" dirty="0" smtClean="0"/>
              <a:t>Largage urgence bidon Fuel=LALT+R</a:t>
            </a:r>
          </a:p>
          <a:p>
            <a:r>
              <a:rPr lang="fr-FR" sz="1100" dirty="0" smtClean="0"/>
              <a:t>Largage urgence Munition=LCTL+W</a:t>
            </a:r>
          </a:p>
          <a:p>
            <a:r>
              <a:rPr lang="fr-FR" sz="1100" dirty="0" smtClean="0"/>
              <a:t>LSO = ALT + F9</a:t>
            </a:r>
          </a:p>
          <a:p>
            <a:r>
              <a:rPr lang="fr-FR" sz="1100" smtClean="0"/>
              <a:t>Sup </a:t>
            </a:r>
            <a:r>
              <a:rPr lang="fr-FR" sz="1100" dirty="0"/>
              <a:t>MSG à gauche = </a:t>
            </a:r>
            <a:r>
              <a:rPr lang="fr-FR" sz="1100" dirty="0" smtClean="0"/>
              <a:t>CTLG+SHTG+Y</a:t>
            </a:r>
          </a:p>
          <a:p>
            <a:r>
              <a:rPr lang="fr-FR" sz="1100" dirty="0" smtClean="0"/>
              <a:t>Aff. Avion sur </a:t>
            </a:r>
            <a:r>
              <a:rPr lang="fr-FR" sz="1100" dirty="0" err="1" smtClean="0"/>
              <a:t>Kneeboard</a:t>
            </a:r>
            <a:r>
              <a:rPr lang="fr-FR" sz="1100" dirty="0" smtClean="0"/>
              <a:t> = CTLD + K</a:t>
            </a:r>
          </a:p>
          <a:p>
            <a:r>
              <a:rPr lang="fr-FR" sz="1100" dirty="0" smtClean="0"/>
              <a:t>Affichage score = %</a:t>
            </a:r>
          </a:p>
          <a:p>
            <a:endParaRPr lang="fr-FR" sz="1100" dirty="0" smtClean="0"/>
          </a:p>
          <a:p>
            <a:endParaRPr lang="fr-FR" sz="1100" dirty="0"/>
          </a:p>
          <a:p>
            <a:endParaRPr lang="fr-FR" sz="1100" dirty="0"/>
          </a:p>
        </p:txBody>
      </p:sp>
      <p:cxnSp>
        <p:nvCxnSpPr>
          <p:cNvPr id="37" name="Connecteur droit 36"/>
          <p:cNvCxnSpPr/>
          <p:nvPr/>
        </p:nvCxnSpPr>
        <p:spPr>
          <a:xfrm flipH="1" flipV="1">
            <a:off x="3786190" y="7086764"/>
            <a:ext cx="307180" cy="9747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6046218" y="8568136"/>
            <a:ext cx="508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1/2</a:t>
            </a:r>
            <a:endParaRPr lang="fr-FR" dirty="0"/>
          </a:p>
        </p:txBody>
      </p:sp>
      <p:sp>
        <p:nvSpPr>
          <p:cNvPr id="23" name="ZoneTexte 22"/>
          <p:cNvSpPr txBox="1"/>
          <p:nvPr/>
        </p:nvSpPr>
        <p:spPr>
          <a:xfrm>
            <a:off x="4953000" y="8029574"/>
            <a:ext cx="238126" cy="215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800" dirty="0" smtClean="0"/>
              <a:t> </a:t>
            </a:r>
            <a:endParaRPr lang="fr-FR" sz="800" dirty="0"/>
          </a:p>
        </p:txBody>
      </p:sp>
      <p:sp>
        <p:nvSpPr>
          <p:cNvPr id="27" name="ZoneTexte 26"/>
          <p:cNvSpPr txBox="1"/>
          <p:nvPr/>
        </p:nvSpPr>
        <p:spPr>
          <a:xfrm>
            <a:off x="267711" y="5072570"/>
            <a:ext cx="223259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F10 coordonnées =  ALTG +</a:t>
            </a:r>
            <a:r>
              <a:rPr lang="fr-FR" sz="1100" dirty="0" smtClean="0"/>
              <a:t>Y</a:t>
            </a:r>
          </a:p>
          <a:p>
            <a:r>
              <a:rPr lang="fr-FR" sz="1100" dirty="0" smtClean="0"/>
              <a:t>UFC: </a:t>
            </a:r>
            <a:r>
              <a:rPr lang="fr-FR" sz="1100" dirty="0" err="1" smtClean="0"/>
              <a:t>Deg</a:t>
            </a:r>
            <a:r>
              <a:rPr lang="fr-FR" sz="1100" dirty="0" smtClean="0"/>
              <a:t> Min Sec</a:t>
            </a:r>
          </a:p>
          <a:p>
            <a:r>
              <a:rPr lang="fr-FR" sz="1100" dirty="0" smtClean="0"/>
              <a:t>MFD: </a:t>
            </a:r>
            <a:r>
              <a:rPr lang="fr-FR" sz="1100" dirty="0" err="1" smtClean="0"/>
              <a:t>Deg</a:t>
            </a:r>
            <a:r>
              <a:rPr lang="fr-FR" sz="1100" dirty="0" smtClean="0"/>
              <a:t> </a:t>
            </a:r>
            <a:r>
              <a:rPr lang="fr-FR" sz="1100" dirty="0" err="1" smtClean="0"/>
              <a:t>Min.décimale</a:t>
            </a:r>
            <a:r>
              <a:rPr lang="fr-FR" sz="1100" dirty="0" smtClean="0"/>
              <a:t>     (</a:t>
            </a:r>
            <a:r>
              <a:rPr lang="fr-FR" sz="1100" dirty="0" err="1" smtClean="0"/>
              <a:t>xx.xx</a:t>
            </a:r>
            <a:r>
              <a:rPr lang="fr-FR" sz="1100" dirty="0" smtClean="0"/>
              <a:t>) 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4786322" y="2575124"/>
            <a:ext cx="1259896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?</a:t>
            </a:r>
          </a:p>
          <a:p>
            <a:r>
              <a:rPr lang="fr-FR" sz="1200" dirty="0" err="1" smtClean="0">
                <a:solidFill>
                  <a:srgbClr val="FF0000"/>
                </a:solidFill>
              </a:rPr>
              <a:t>Refuel</a:t>
            </a:r>
            <a:r>
              <a:rPr lang="fr-FR" sz="1200" dirty="0" smtClean="0">
                <a:solidFill>
                  <a:srgbClr val="FF0000"/>
                </a:solidFill>
              </a:rPr>
              <a:t> &amp; </a:t>
            </a:r>
            <a:r>
              <a:rPr lang="fr-FR" sz="1200" dirty="0" err="1" smtClean="0">
                <a:solidFill>
                  <a:srgbClr val="FF0000"/>
                </a:solidFill>
              </a:rPr>
              <a:t>Reload</a:t>
            </a:r>
            <a:endParaRPr lang="fr-FR" sz="1200" dirty="0">
              <a:solidFill>
                <a:srgbClr val="FF0000"/>
              </a:solidFill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4071942" y="4075204"/>
            <a:ext cx="2571744" cy="120032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200" i="1" dirty="0" smtClean="0"/>
              <a:t>Tableau                  </a:t>
            </a:r>
            <a:r>
              <a:rPr lang="fr-FR" sz="1200" dirty="0" smtClean="0"/>
              <a:t>Log</a:t>
            </a:r>
          </a:p>
          <a:p>
            <a:pPr algn="ctr"/>
            <a:r>
              <a:rPr lang="fr-FR" sz="1200" dirty="0" smtClean="0">
                <a:solidFill>
                  <a:srgbClr val="FF0000"/>
                </a:solidFill>
              </a:rPr>
              <a:t>Tanker</a:t>
            </a:r>
            <a:endParaRPr lang="fr-FR" sz="1200" dirty="0">
              <a:solidFill>
                <a:srgbClr val="FF0000"/>
              </a:solidFill>
            </a:endParaRPr>
          </a:p>
          <a:p>
            <a:pPr algn="ctr"/>
            <a:r>
              <a:rPr lang="fr-FR" sz="1200" dirty="0" smtClean="0"/>
              <a:t>Sol                                   Tour</a:t>
            </a:r>
          </a:p>
          <a:p>
            <a:pPr algn="ctr"/>
            <a:r>
              <a:rPr lang="fr-FR" sz="1200" dirty="0" smtClean="0">
                <a:solidFill>
                  <a:srgbClr val="FF0000"/>
                </a:solidFill>
              </a:rPr>
              <a:t>Mission                            </a:t>
            </a:r>
            <a:r>
              <a:rPr lang="fr-FR" sz="1200" dirty="0" err="1" smtClean="0">
                <a:solidFill>
                  <a:srgbClr val="FF0000"/>
                </a:solidFill>
              </a:rPr>
              <a:t>Ref</a:t>
            </a:r>
            <a:endParaRPr lang="fr-FR" sz="1200" dirty="0" smtClean="0">
              <a:solidFill>
                <a:srgbClr val="FF0000"/>
              </a:solidFill>
            </a:endParaRPr>
          </a:p>
          <a:p>
            <a:pPr algn="ctr"/>
            <a:r>
              <a:rPr lang="fr-FR" sz="1200" dirty="0" smtClean="0"/>
              <a:t>AWACS</a:t>
            </a:r>
            <a:r>
              <a:rPr lang="fr-FR" sz="1200" dirty="0" smtClean="0">
                <a:solidFill>
                  <a:srgbClr val="FF0000"/>
                </a:solidFill>
              </a:rPr>
              <a:t/>
            </a:r>
            <a:br>
              <a:rPr lang="fr-FR" sz="1200" dirty="0" smtClean="0">
                <a:solidFill>
                  <a:srgbClr val="FF0000"/>
                </a:solidFill>
              </a:rPr>
            </a:br>
            <a:r>
              <a:rPr lang="fr-FR" sz="1200" dirty="0" smtClean="0">
                <a:solidFill>
                  <a:srgbClr val="FF0000"/>
                </a:solidFill>
              </a:rPr>
              <a:t>Avions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5164124" y="6044809"/>
            <a:ext cx="1587229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u="sng" dirty="0" err="1"/>
              <a:t>KneeBoard</a:t>
            </a:r>
            <a:endParaRPr lang="fr-FR" sz="1400" b="1" u="sng" dirty="0"/>
          </a:p>
          <a:p>
            <a:r>
              <a:rPr lang="fr-FR" sz="1400" dirty="0"/>
              <a:t>SHIFT </a:t>
            </a:r>
            <a:r>
              <a:rPr lang="fr-FR" sz="1400" dirty="0" err="1"/>
              <a:t>D+k</a:t>
            </a:r>
            <a:r>
              <a:rPr lang="fr-FR" sz="1400" dirty="0"/>
              <a:t> : ouvre</a:t>
            </a:r>
          </a:p>
          <a:p>
            <a:r>
              <a:rPr lang="fr-FR" sz="1400" dirty="0"/>
              <a:t>K                 : ferme</a:t>
            </a:r>
          </a:p>
          <a:p>
            <a:r>
              <a:rPr lang="fr-FR" sz="1400" dirty="0"/>
              <a:t>$: Page suivante</a:t>
            </a:r>
          </a:p>
          <a:p>
            <a:r>
              <a:rPr lang="fr-FR" sz="1400" dirty="0"/>
              <a:t>^: Page précédente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4093370" y="5294245"/>
            <a:ext cx="255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Touches </a:t>
            </a:r>
            <a:r>
              <a:rPr lang="fr-FR" sz="1200" i="1" dirty="0" smtClean="0"/>
              <a:t>Italique</a:t>
            </a:r>
            <a:r>
              <a:rPr lang="fr-FR" sz="1200" dirty="0" smtClean="0"/>
              <a:t> à modifier ou inscrire dans DCS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1850568" y="4582856"/>
            <a:ext cx="1944216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Jambe ON/OFF (</a:t>
            </a:r>
            <a:r>
              <a:rPr lang="fr-FR" sz="1200" dirty="0" err="1" smtClean="0"/>
              <a:t>Kneeboard</a:t>
            </a:r>
            <a:r>
              <a:rPr lang="fr-FR" sz="1200" dirty="0" smtClean="0"/>
              <a:t>)</a:t>
            </a:r>
          </a:p>
          <a:p>
            <a:r>
              <a:rPr lang="fr-FR" sz="1200" dirty="0" err="1" smtClean="0">
                <a:solidFill>
                  <a:srgbClr val="FF0000"/>
                </a:solidFill>
              </a:rPr>
              <a:t>Echap</a:t>
            </a:r>
            <a:r>
              <a:rPr lang="fr-FR" sz="1200" dirty="0" smtClean="0">
                <a:solidFill>
                  <a:srgbClr val="FF0000"/>
                </a:solidFill>
              </a:rPr>
              <a:t>.</a:t>
            </a:r>
            <a:endParaRPr lang="fr-FR" sz="1200" dirty="0">
              <a:solidFill>
                <a:srgbClr val="FF0000"/>
              </a:solidFill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1446252" y="7640807"/>
            <a:ext cx="31198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En TWS permet </a:t>
            </a:r>
            <a:r>
              <a:rPr lang="fr-FR" sz="1400" dirty="0" smtClean="0"/>
              <a:t>de switcher </a:t>
            </a:r>
            <a:r>
              <a:rPr lang="fr-FR" sz="1400" dirty="0" smtClean="0"/>
              <a:t>L&amp;S </a:t>
            </a:r>
            <a:r>
              <a:rPr lang="fr-FR" sz="1400" dirty="0" smtClean="0"/>
              <a:t>et </a:t>
            </a:r>
            <a:r>
              <a:rPr lang="fr-FR" sz="1400" dirty="0" smtClean="0"/>
              <a:t>DT2</a:t>
            </a:r>
            <a:endParaRPr lang="fr-FR" sz="1400" dirty="0"/>
          </a:p>
        </p:txBody>
      </p:sp>
      <p:sp>
        <p:nvSpPr>
          <p:cNvPr id="2" name="ZoneTexte 1"/>
          <p:cNvSpPr txBox="1"/>
          <p:nvPr/>
        </p:nvSpPr>
        <p:spPr>
          <a:xfrm>
            <a:off x="2564904" y="1162861"/>
            <a:ext cx="164500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JHMCS</a:t>
            </a:r>
          </a:p>
          <a:p>
            <a:r>
              <a:rPr lang="fr-FR" sz="1400" dirty="0" smtClean="0"/>
              <a:t>TMS up court 10nm</a:t>
            </a:r>
          </a:p>
          <a:p>
            <a:r>
              <a:rPr lang="fr-FR" sz="1400" dirty="0" smtClean="0"/>
              <a:t>TMS up long   40nm</a:t>
            </a:r>
            <a:endParaRPr lang="fr-FR" sz="1400" dirty="0"/>
          </a:p>
        </p:txBody>
      </p:sp>
      <p:cxnSp>
        <p:nvCxnSpPr>
          <p:cNvPr id="4" name="Connecteur droit avec flèche 3"/>
          <p:cNvCxnSpPr/>
          <p:nvPr/>
        </p:nvCxnSpPr>
        <p:spPr>
          <a:xfrm flipH="1">
            <a:off x="2060848" y="1835836"/>
            <a:ext cx="581754" cy="2158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/>
          <p:cNvSpPr txBox="1"/>
          <p:nvPr/>
        </p:nvSpPr>
        <p:spPr>
          <a:xfrm>
            <a:off x="2117466" y="3465816"/>
            <a:ext cx="1166093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Tableau suivant</a:t>
            </a:r>
            <a:endParaRPr lang="fr-FR" sz="1200" dirty="0"/>
          </a:p>
        </p:txBody>
      </p:sp>
      <p:sp>
        <p:nvSpPr>
          <p:cNvPr id="39" name="ZoneTexte 38"/>
          <p:cNvSpPr txBox="1"/>
          <p:nvPr/>
        </p:nvSpPr>
        <p:spPr>
          <a:xfrm>
            <a:off x="2121254" y="4220938"/>
            <a:ext cx="1455550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Tableau précédent</a:t>
            </a:r>
            <a:endParaRPr lang="fr-FR" sz="1200" dirty="0"/>
          </a:p>
        </p:txBody>
      </p:sp>
      <p:sp>
        <p:nvSpPr>
          <p:cNvPr id="3" name="ZoneTexte 2"/>
          <p:cNvSpPr txBox="1"/>
          <p:nvPr/>
        </p:nvSpPr>
        <p:spPr>
          <a:xfrm rot="16200000">
            <a:off x="3505366" y="4490702"/>
            <a:ext cx="86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Vaicom</a:t>
            </a:r>
            <a:endParaRPr lang="fr-FR" dirty="0"/>
          </a:p>
        </p:txBody>
      </p:sp>
      <p:sp>
        <p:nvSpPr>
          <p:cNvPr id="41" name="ZoneTexte 40"/>
          <p:cNvSpPr txBox="1"/>
          <p:nvPr/>
        </p:nvSpPr>
        <p:spPr>
          <a:xfrm>
            <a:off x="1917280" y="8563743"/>
            <a:ext cx="41060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2 x passe le TGP en alignement VVSLV (</a:t>
            </a:r>
            <a:r>
              <a:rPr lang="fr-FR" sz="1400" dirty="0" err="1" smtClean="0"/>
              <a:t>velocity</a:t>
            </a:r>
            <a:r>
              <a:rPr lang="fr-FR" sz="1400" dirty="0" smtClean="0"/>
              <a:t> </a:t>
            </a:r>
            <a:r>
              <a:rPr lang="fr-FR" sz="1400" dirty="0" err="1" smtClean="0"/>
              <a:t>vector</a:t>
            </a:r>
            <a:r>
              <a:rPr lang="fr-FR" sz="1400" dirty="0"/>
              <a:t>)</a:t>
            </a:r>
          </a:p>
        </p:txBody>
      </p:sp>
      <p:sp>
        <p:nvSpPr>
          <p:cNvPr id="44" name="ZoneTexte 43"/>
          <p:cNvSpPr txBox="1"/>
          <p:nvPr/>
        </p:nvSpPr>
        <p:spPr>
          <a:xfrm>
            <a:off x="16865" y="3095950"/>
            <a:ext cx="26805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err="1" smtClean="0"/>
              <a:t>Sensor</a:t>
            </a:r>
            <a:r>
              <a:rPr lang="fr-FR" sz="1100" dirty="0" smtClean="0"/>
              <a:t> switch </a:t>
            </a:r>
            <a:r>
              <a:rPr lang="fr-FR" sz="1100" smtClean="0"/>
              <a:t>vers </a:t>
            </a:r>
            <a:r>
              <a:rPr lang="fr-FR" sz="1100" smtClean="0"/>
              <a:t>FLIR </a:t>
            </a:r>
            <a:r>
              <a:rPr lang="fr-FR" sz="1100" dirty="0" smtClean="0"/>
              <a:t>switch AREA/TRACK</a:t>
            </a:r>
            <a:endParaRPr lang="fr-FR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Philippe\Documents\warthog\488598ThrustmasterHotasWarthogThrott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07" y="35747"/>
            <a:ext cx="6643710" cy="8998210"/>
          </a:xfrm>
          <a:prstGeom prst="rect">
            <a:avLst/>
          </a:prstGeom>
          <a:noFill/>
        </p:spPr>
      </p:pic>
      <p:sp>
        <p:nvSpPr>
          <p:cNvPr id="4" name="ZoneTexte 3"/>
          <p:cNvSpPr txBox="1"/>
          <p:nvPr/>
        </p:nvSpPr>
        <p:spPr>
          <a:xfrm>
            <a:off x="214290" y="1272531"/>
            <a:ext cx="1214446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200" dirty="0" smtClean="0"/>
              <a:t>BATTERIE </a:t>
            </a:r>
            <a:r>
              <a:rPr lang="fr-FR" sz="1200" dirty="0" smtClean="0">
                <a:solidFill>
                  <a:srgbClr val="00B050"/>
                </a:solidFill>
                <a:sym typeface="Wingdings" panose="05000000000000000000" pitchFamily="2" charset="2"/>
              </a:rPr>
              <a:t></a:t>
            </a:r>
          </a:p>
          <a:p>
            <a:pPr algn="r"/>
            <a:r>
              <a:rPr lang="fr-FR" sz="1200" dirty="0" smtClean="0"/>
              <a:t>GEAR </a:t>
            </a:r>
            <a:r>
              <a:rPr lang="fr-FR" sz="1200" dirty="0">
                <a:solidFill>
                  <a:srgbClr val="FF0000"/>
                </a:solidFill>
                <a:sym typeface="Wingdings" panose="05000000000000000000" pitchFamily="2" charset="2"/>
              </a:rPr>
              <a:t></a:t>
            </a:r>
            <a:r>
              <a:rPr lang="fr-FR" sz="1200" dirty="0"/>
              <a:t> </a:t>
            </a:r>
            <a:endParaRPr lang="fr-FR" sz="1200" dirty="0" smtClean="0"/>
          </a:p>
          <a:p>
            <a:pPr algn="r"/>
            <a:r>
              <a:rPr lang="fr-FR" sz="1200" dirty="0" smtClean="0"/>
              <a:t>FLAPS </a:t>
            </a:r>
            <a:r>
              <a:rPr lang="fr-FR" sz="1200" dirty="0">
                <a:solidFill>
                  <a:srgbClr val="FFC000"/>
                </a:solidFill>
                <a:sym typeface="Wingdings" panose="05000000000000000000" pitchFamily="2" charset="2"/>
              </a:rPr>
              <a:t></a:t>
            </a:r>
            <a:r>
              <a:rPr lang="fr-FR" sz="1200" dirty="0"/>
              <a:t> </a:t>
            </a:r>
            <a:endParaRPr lang="fr-FR" sz="1200" dirty="0" smtClean="0"/>
          </a:p>
          <a:p>
            <a:pPr algn="r"/>
            <a:r>
              <a:rPr lang="fr-FR" sz="1200" dirty="0" smtClean="0"/>
              <a:t>TAILHOOK </a:t>
            </a:r>
            <a:r>
              <a:rPr lang="fr-FR" sz="1200" dirty="0">
                <a:solidFill>
                  <a:schemeClr val="accent4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</a:t>
            </a:r>
            <a:r>
              <a:rPr lang="fr-FR" sz="1200" dirty="0"/>
              <a:t> </a:t>
            </a:r>
            <a:endParaRPr lang="fr-FR" sz="1200" dirty="0" smtClean="0"/>
          </a:p>
          <a:p>
            <a:pPr algn="r"/>
            <a:r>
              <a:rPr lang="fr-FR" sz="1200" dirty="0" smtClean="0"/>
              <a:t>EXT LIGHTS </a:t>
            </a:r>
            <a:r>
              <a:rPr lang="fr-FR" sz="1200" dirty="0">
                <a:solidFill>
                  <a:srgbClr val="00B0F0"/>
                </a:solidFill>
                <a:sym typeface="Wingdings" panose="05000000000000000000" pitchFamily="2" charset="2"/>
              </a:rPr>
              <a:t></a:t>
            </a:r>
            <a:r>
              <a:rPr lang="fr-FR" sz="1200" dirty="0"/>
              <a:t> 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4392178" y="8033012"/>
            <a:ext cx="155180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Av:  Lum. Ext. ON</a:t>
            </a:r>
          </a:p>
          <a:p>
            <a:r>
              <a:rPr lang="fr-FR" sz="1200" dirty="0" smtClean="0"/>
              <a:t>Mil: Lum. Ext. OFF</a:t>
            </a:r>
          </a:p>
          <a:p>
            <a:r>
              <a:rPr lang="fr-FR" sz="1200" dirty="0" smtClean="0"/>
              <a:t>Ar:</a:t>
            </a:r>
            <a:endParaRPr lang="fr-FR" sz="1200" dirty="0"/>
          </a:p>
        </p:txBody>
      </p:sp>
      <p:sp>
        <p:nvSpPr>
          <p:cNvPr id="9" name="ZoneTexte 8"/>
          <p:cNvSpPr txBox="1"/>
          <p:nvPr/>
        </p:nvSpPr>
        <p:spPr>
          <a:xfrm>
            <a:off x="35707" y="7091397"/>
            <a:ext cx="2393165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Ouvre ANA (Aérofreins) Ferme ANA</a:t>
            </a:r>
          </a:p>
          <a:p>
            <a:pPr algn="ctr"/>
            <a:r>
              <a:rPr lang="fr-FR" sz="1200" dirty="0" smtClean="0">
                <a:solidFill>
                  <a:srgbClr val="FF0000"/>
                </a:solidFill>
              </a:rPr>
              <a:t>1 </a:t>
            </a:r>
            <a:r>
              <a:rPr lang="fr-FR" sz="1200" dirty="0" err="1" smtClean="0">
                <a:solidFill>
                  <a:srgbClr val="FF0000"/>
                </a:solidFill>
              </a:rPr>
              <a:t>cy</a:t>
            </a:r>
            <a:r>
              <a:rPr lang="fr-FR" sz="1200" dirty="0" smtClean="0">
                <a:solidFill>
                  <a:srgbClr val="FF0000"/>
                </a:solidFill>
              </a:rPr>
              <a:t>. </a:t>
            </a:r>
            <a:r>
              <a:rPr lang="fr-FR" sz="1200" dirty="0" err="1" smtClean="0">
                <a:solidFill>
                  <a:srgbClr val="FF0000"/>
                </a:solidFill>
              </a:rPr>
              <a:t>overl</a:t>
            </a:r>
            <a:r>
              <a:rPr lang="fr-FR" sz="1200" dirty="0" smtClean="0">
                <a:solidFill>
                  <a:srgbClr val="FF0000"/>
                </a:solidFill>
              </a:rPr>
              <a:t>.          SRS        3 </a:t>
            </a:r>
            <a:r>
              <a:rPr lang="fr-FR" sz="1200" dirty="0" err="1" smtClean="0">
                <a:solidFill>
                  <a:srgbClr val="FF0000"/>
                </a:solidFill>
              </a:rPr>
              <a:t>cy</a:t>
            </a:r>
            <a:r>
              <a:rPr lang="fr-FR" sz="1200" dirty="0" smtClean="0">
                <a:solidFill>
                  <a:srgbClr val="FF0000"/>
                </a:solidFill>
              </a:rPr>
              <a:t>. </a:t>
            </a:r>
            <a:r>
              <a:rPr lang="fr-FR" sz="1200" dirty="0" err="1" smtClean="0">
                <a:solidFill>
                  <a:srgbClr val="FF0000"/>
                </a:solidFill>
              </a:rPr>
              <a:t>overl</a:t>
            </a:r>
            <a:r>
              <a:rPr lang="fr-FR" sz="1200" dirty="0" smtClean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211983" y="7553062"/>
            <a:ext cx="2049502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200" i="1" dirty="0" smtClean="0"/>
              <a:t>Ar                     Mil                  Av</a:t>
            </a:r>
          </a:p>
          <a:p>
            <a:r>
              <a:rPr lang="fr-FR" sz="1200" i="1" dirty="0" err="1" smtClean="0"/>
              <a:t>Recce</a:t>
            </a:r>
            <a:r>
              <a:rPr lang="fr-FR" sz="1200" i="1" dirty="0" smtClean="0"/>
              <a:t> mark                          </a:t>
            </a:r>
            <a:r>
              <a:rPr lang="fr-FR" sz="1200" dirty="0" smtClean="0"/>
              <a:t>ATC</a:t>
            </a:r>
            <a:endParaRPr lang="fr-FR" sz="1200" dirty="0"/>
          </a:p>
        </p:txBody>
      </p:sp>
      <p:sp>
        <p:nvSpPr>
          <p:cNvPr id="11" name="ZoneTexte 10"/>
          <p:cNvSpPr txBox="1"/>
          <p:nvPr/>
        </p:nvSpPr>
        <p:spPr>
          <a:xfrm>
            <a:off x="214290" y="5429256"/>
            <a:ext cx="3000396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Zoom + lent ou VR moyen (</a:t>
            </a:r>
            <a:r>
              <a:rPr lang="fr-FR" sz="1200" dirty="0" err="1" smtClean="0"/>
              <a:t>modif</a:t>
            </a:r>
            <a:r>
              <a:rPr lang="fr-FR" sz="1200" dirty="0" smtClean="0"/>
              <a:t> dans </a:t>
            </a:r>
            <a:r>
              <a:rPr lang="fr-FR" sz="1200" dirty="0" err="1" smtClean="0"/>
              <a:t>tmc</a:t>
            </a:r>
            <a:r>
              <a:rPr lang="fr-FR" sz="1200" dirty="0" smtClean="0"/>
              <a:t>)</a:t>
            </a:r>
          </a:p>
          <a:p>
            <a:pPr algn="ctr"/>
            <a:r>
              <a:rPr lang="fr-FR" sz="1200" dirty="0" smtClean="0">
                <a:solidFill>
                  <a:srgbClr val="FF0000"/>
                </a:solidFill>
              </a:rPr>
              <a:t>Zoom + </a:t>
            </a:r>
            <a:r>
              <a:rPr lang="fr-FR" sz="1200" dirty="0" err="1" smtClean="0">
                <a:solidFill>
                  <a:srgbClr val="FF0000"/>
                </a:solidFill>
              </a:rPr>
              <a:t>Inst</a:t>
            </a:r>
            <a:r>
              <a:rPr lang="fr-FR" sz="1200" dirty="0" smtClean="0">
                <a:solidFill>
                  <a:srgbClr val="FF0000"/>
                </a:solidFill>
              </a:rPr>
              <a:t>. temporaire</a:t>
            </a:r>
          </a:p>
          <a:p>
            <a:pPr algn="ctr"/>
            <a:r>
              <a:rPr lang="fr-FR" sz="1200" dirty="0" smtClean="0"/>
              <a:t>COMM 2                     COMM 1</a:t>
            </a:r>
          </a:p>
          <a:p>
            <a:pPr algn="ctr"/>
            <a:r>
              <a:rPr lang="fr-FR" sz="1200" dirty="0" smtClean="0">
                <a:solidFill>
                  <a:srgbClr val="FF0000"/>
                </a:solidFill>
              </a:rPr>
              <a:t>NVG -                          NVG +</a:t>
            </a:r>
          </a:p>
          <a:p>
            <a:pPr algn="ctr"/>
            <a:r>
              <a:rPr lang="fr-FR" sz="1200" dirty="0" smtClean="0"/>
              <a:t>Zoom – lent ou VR moyen</a:t>
            </a:r>
          </a:p>
          <a:p>
            <a:pPr algn="ctr"/>
            <a:r>
              <a:rPr lang="fr-FR" sz="1200" dirty="0" smtClean="0">
                <a:solidFill>
                  <a:srgbClr val="FF0000"/>
                </a:solidFill>
              </a:rPr>
              <a:t>Zoom défaut</a:t>
            </a:r>
          </a:p>
        </p:txBody>
      </p:sp>
      <p:cxnSp>
        <p:nvCxnSpPr>
          <p:cNvPr id="12" name="Connecteur droit 11"/>
          <p:cNvCxnSpPr/>
          <p:nvPr/>
        </p:nvCxnSpPr>
        <p:spPr>
          <a:xfrm rot="5400000">
            <a:off x="1946278" y="6698468"/>
            <a:ext cx="394480" cy="785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211983" y="3786182"/>
            <a:ext cx="1216753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200" dirty="0" err="1" smtClean="0"/>
              <a:t>Gear</a:t>
            </a:r>
            <a:r>
              <a:rPr lang="fr-FR" sz="1200" dirty="0"/>
              <a:t/>
            </a:r>
            <a:br>
              <a:rPr lang="fr-FR" sz="1200" dirty="0"/>
            </a:br>
            <a:r>
              <a:rPr lang="fr-FR" sz="1200" dirty="0" smtClean="0"/>
              <a:t>    Haut </a:t>
            </a:r>
            <a:r>
              <a:rPr lang="fr-FR" sz="1200" dirty="0" smtClean="0">
                <a:latin typeface="Wingdings" pitchFamily="2" charset="2"/>
              </a:rPr>
              <a:t>é </a:t>
            </a:r>
            <a:r>
              <a:rPr lang="fr-FR" sz="1200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sz="1200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sz="1200" dirty="0" smtClean="0"/>
              <a:t> </a:t>
            </a:r>
          </a:p>
          <a:p>
            <a:r>
              <a:rPr lang="fr-FR" sz="1200" dirty="0" smtClean="0"/>
              <a:t>     Bas   </a:t>
            </a:r>
            <a:r>
              <a:rPr lang="fr-FR" sz="1200" dirty="0" smtClean="0">
                <a:latin typeface="Wingdings" pitchFamily="2" charset="2"/>
              </a:rPr>
              <a:t>ê </a:t>
            </a:r>
            <a:r>
              <a:rPr lang="fr-FR" sz="1200" dirty="0">
                <a:solidFill>
                  <a:srgbClr val="FF0000"/>
                </a:solidFill>
                <a:sym typeface="Wingdings" panose="05000000000000000000" pitchFamily="2" charset="2"/>
              </a:rPr>
              <a:t></a:t>
            </a:r>
            <a:endParaRPr lang="fr-FR" sz="1200" dirty="0" smtClean="0"/>
          </a:p>
        </p:txBody>
      </p:sp>
      <p:sp>
        <p:nvSpPr>
          <p:cNvPr id="18" name="ZoneTexte 17"/>
          <p:cNvSpPr txBox="1"/>
          <p:nvPr/>
        </p:nvSpPr>
        <p:spPr>
          <a:xfrm>
            <a:off x="4286256" y="3143240"/>
            <a:ext cx="1951056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Reset Master Warning (</a:t>
            </a:r>
            <a:r>
              <a:rPr lang="fr-FR" sz="1200" i="1" dirty="0" smtClean="0"/>
              <a:t>N</a:t>
            </a:r>
            <a:r>
              <a:rPr lang="fr-FR" sz="1200" dirty="0" smtClean="0"/>
              <a:t>)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4286256" y="2714613"/>
            <a:ext cx="2357454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1200" dirty="0" smtClean="0"/>
          </a:p>
        </p:txBody>
      </p:sp>
      <p:sp>
        <p:nvSpPr>
          <p:cNvPr id="20" name="ZoneTexte 19"/>
          <p:cNvSpPr txBox="1"/>
          <p:nvPr/>
        </p:nvSpPr>
        <p:spPr>
          <a:xfrm>
            <a:off x="4293096" y="1187624"/>
            <a:ext cx="2357454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u="sng" dirty="0" smtClean="0"/>
              <a:t>Moteurs  (rester appuyé &gt; 4s)</a:t>
            </a:r>
          </a:p>
          <a:p>
            <a:pPr algn="ctr"/>
            <a:r>
              <a:rPr lang="fr-FR" sz="1200" dirty="0" smtClean="0"/>
              <a:t>  </a:t>
            </a:r>
            <a:r>
              <a:rPr lang="fr-FR" sz="1200" dirty="0" err="1" smtClean="0"/>
              <a:t>Dém</a:t>
            </a:r>
            <a:r>
              <a:rPr lang="fr-FR" sz="1200" dirty="0" smtClean="0"/>
              <a:t>. mot. G    </a:t>
            </a:r>
            <a:r>
              <a:rPr lang="fr-FR" sz="1200" dirty="0" smtClean="0">
                <a:latin typeface="Wingdings" pitchFamily="2" charset="2"/>
              </a:rPr>
              <a:t>é</a:t>
            </a:r>
            <a:r>
              <a:rPr lang="fr-FR" sz="1200" dirty="0" smtClean="0"/>
              <a:t>     </a:t>
            </a:r>
            <a:r>
              <a:rPr lang="fr-FR" sz="1200" dirty="0" err="1" smtClean="0"/>
              <a:t>Dém</a:t>
            </a:r>
            <a:r>
              <a:rPr lang="fr-FR" sz="1200" dirty="0" smtClean="0"/>
              <a:t>. mot. D</a:t>
            </a:r>
          </a:p>
          <a:p>
            <a:pPr algn="ctr"/>
            <a:r>
              <a:rPr lang="fr-FR" sz="1200" dirty="0" smtClean="0"/>
              <a:t>  (</a:t>
            </a:r>
            <a:r>
              <a:rPr lang="fr-FR" sz="1200" i="1" dirty="0" smtClean="0"/>
              <a:t>RSHIFT+D</a:t>
            </a:r>
            <a:r>
              <a:rPr lang="fr-FR" sz="1200" dirty="0" smtClean="0"/>
              <a:t>)                  (</a:t>
            </a:r>
            <a:r>
              <a:rPr lang="fr-FR" sz="1200" i="1" dirty="0" smtClean="0"/>
              <a:t>RCTL+D</a:t>
            </a:r>
            <a:r>
              <a:rPr lang="fr-FR" sz="1200" dirty="0" smtClean="0"/>
              <a:t>)</a:t>
            </a:r>
          </a:p>
          <a:p>
            <a:pPr algn="ctr"/>
            <a:r>
              <a:rPr lang="fr-FR" sz="1200" dirty="0" smtClean="0"/>
              <a:t>  =</a:t>
            </a:r>
          </a:p>
          <a:p>
            <a:pPr algn="ctr"/>
            <a:r>
              <a:rPr lang="fr-FR" sz="1200" dirty="0" smtClean="0"/>
              <a:t>  </a:t>
            </a:r>
            <a:r>
              <a:rPr lang="fr-FR" sz="1200" dirty="0" smtClean="0">
                <a:latin typeface="Wingdings" pitchFamily="2" charset="2"/>
              </a:rPr>
              <a:t>ê</a:t>
            </a:r>
            <a:r>
              <a:rPr lang="fr-FR" sz="1200" dirty="0" smtClean="0"/>
              <a:t>               </a:t>
            </a:r>
            <a:endParaRPr lang="fr-FR" sz="1200" strike="sngStrike" dirty="0" smtClean="0"/>
          </a:p>
        </p:txBody>
      </p:sp>
      <p:sp>
        <p:nvSpPr>
          <p:cNvPr id="21" name="ZoneTexte 20"/>
          <p:cNvSpPr txBox="1"/>
          <p:nvPr/>
        </p:nvSpPr>
        <p:spPr>
          <a:xfrm>
            <a:off x="2204864" y="357159"/>
            <a:ext cx="1512168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é"/>
            </a:pPr>
            <a:r>
              <a:rPr lang="fr-FR" sz="1200" dirty="0" smtClean="0"/>
              <a:t> Ravito (</a:t>
            </a:r>
            <a:r>
              <a:rPr lang="fr-FR" sz="1200" i="1" dirty="0" smtClean="0"/>
              <a:t>CTRLG+R</a:t>
            </a:r>
            <a:r>
              <a:rPr lang="fr-FR" sz="1200" dirty="0" smtClean="0"/>
              <a:t>)</a:t>
            </a:r>
          </a:p>
          <a:p>
            <a:pPr algn="ctr"/>
            <a:r>
              <a:rPr lang="fr-FR" sz="1200" dirty="0">
                <a:latin typeface="Wingdings" pitchFamily="2" charset="2"/>
              </a:rPr>
              <a:t>ê</a:t>
            </a:r>
            <a:r>
              <a:rPr lang="fr-FR" sz="1200" dirty="0"/>
              <a:t>  </a:t>
            </a:r>
            <a:r>
              <a:rPr lang="fr-FR" sz="1200" dirty="0" smtClean="0"/>
              <a:t>Normal (</a:t>
            </a:r>
            <a:r>
              <a:rPr lang="fr-FR" sz="1200" i="1" dirty="0" smtClean="0"/>
              <a:t>ALTG+R</a:t>
            </a:r>
            <a:r>
              <a:rPr lang="fr-FR" sz="1200" dirty="0" smtClean="0"/>
              <a:t>)</a:t>
            </a:r>
            <a:endParaRPr lang="fr-FR" sz="1200" strike="sngStrike" dirty="0" smtClean="0"/>
          </a:p>
        </p:txBody>
      </p:sp>
      <p:sp>
        <p:nvSpPr>
          <p:cNvPr id="23" name="ZoneTexte 22"/>
          <p:cNvSpPr txBox="1"/>
          <p:nvPr/>
        </p:nvSpPr>
        <p:spPr>
          <a:xfrm>
            <a:off x="4286256" y="2370003"/>
            <a:ext cx="2357454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APU ON/OFF (</a:t>
            </a:r>
            <a:r>
              <a:rPr lang="fr-FR" sz="1200" i="1" u="sng" dirty="0" smtClean="0"/>
              <a:t>P</a:t>
            </a:r>
            <a:r>
              <a:rPr lang="fr-FR" sz="1200" dirty="0" smtClean="0"/>
              <a:t>)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5102128" y="7568471"/>
            <a:ext cx="142876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ym typeface="Wingdings" panose="05000000000000000000" pitchFamily="2" charset="2"/>
              </a:rPr>
              <a:t>Démarrage (CHEAT) </a:t>
            </a:r>
          </a:p>
          <a:p>
            <a:pPr algn="ctr"/>
            <a:r>
              <a:rPr lang="fr-FR" sz="1200" dirty="0" smtClean="0">
                <a:solidFill>
                  <a:srgbClr val="FF0000"/>
                </a:solidFill>
                <a:sym typeface="Wingdings" panose="05000000000000000000" pitchFamily="2" charset="2"/>
              </a:rPr>
              <a:t>Ejection (</a:t>
            </a:r>
            <a:r>
              <a:rPr lang="fr-FR" sz="1200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Hold</a:t>
            </a:r>
            <a:r>
              <a:rPr lang="fr-FR" sz="1200" dirty="0" smtClean="0">
                <a:solidFill>
                  <a:srgbClr val="FF0000"/>
                </a:solidFill>
                <a:sym typeface="Wingdings" panose="05000000000000000000" pitchFamily="2" charset="2"/>
              </a:rPr>
              <a:t>)</a:t>
            </a:r>
            <a:endParaRPr lang="fr-FR" sz="1200" dirty="0" smtClean="0"/>
          </a:p>
        </p:txBody>
      </p:sp>
      <p:cxnSp>
        <p:nvCxnSpPr>
          <p:cNvPr id="26" name="Connecteur droit 25"/>
          <p:cNvCxnSpPr/>
          <p:nvPr/>
        </p:nvCxnSpPr>
        <p:spPr>
          <a:xfrm flipV="1">
            <a:off x="3829053" y="6143637"/>
            <a:ext cx="28578" cy="23493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ZoneTexte 33"/>
          <p:cNvSpPr txBox="1"/>
          <p:nvPr/>
        </p:nvSpPr>
        <p:spPr>
          <a:xfrm>
            <a:off x="211983" y="8070674"/>
            <a:ext cx="2609872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200" i="1" dirty="0" smtClean="0"/>
              <a:t>Ar                                                            Av</a:t>
            </a:r>
          </a:p>
          <a:p>
            <a:r>
              <a:rPr lang="fr-FR" sz="1200" dirty="0" smtClean="0"/>
              <a:t>Mode A/G                                Mode A/A</a:t>
            </a:r>
          </a:p>
          <a:p>
            <a:r>
              <a:rPr lang="fr-FR" sz="1200" dirty="0" smtClean="0">
                <a:solidFill>
                  <a:srgbClr val="FF0000"/>
                </a:solidFill>
              </a:rPr>
              <a:t>OFF                 Master Arm                  ON</a:t>
            </a:r>
          </a:p>
          <a:p>
            <a:r>
              <a:rPr lang="fr-FR" sz="1200" i="1" dirty="0" smtClean="0">
                <a:solidFill>
                  <a:srgbClr val="FF0000"/>
                </a:solidFill>
              </a:rPr>
              <a:t>(RALT+M us)                         (RCTL+M us)</a:t>
            </a:r>
            <a:endParaRPr lang="fr-FR" sz="1200" i="1" dirty="0">
              <a:solidFill>
                <a:srgbClr val="FF0000"/>
              </a:solidFill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42659" y="6620548"/>
            <a:ext cx="2437537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Appui:  Zoom – </a:t>
            </a:r>
            <a:r>
              <a:rPr lang="fr-FR" sz="1200" dirty="0" err="1" smtClean="0"/>
              <a:t>temp</a:t>
            </a:r>
            <a:r>
              <a:rPr lang="fr-FR" sz="1200" dirty="0" smtClean="0"/>
              <a:t>. / </a:t>
            </a:r>
            <a:r>
              <a:rPr lang="fr-FR" sz="1200" dirty="0" err="1" smtClean="0"/>
              <a:t>Kneeboard</a:t>
            </a:r>
            <a:endParaRPr lang="fr-FR" sz="1200" dirty="0" smtClean="0"/>
          </a:p>
          <a:p>
            <a:r>
              <a:rPr lang="fr-FR" sz="1200" dirty="0" smtClean="0"/>
              <a:t>                    </a:t>
            </a:r>
            <a:r>
              <a:rPr lang="fr-FR" sz="1200" dirty="0" smtClean="0">
                <a:solidFill>
                  <a:srgbClr val="FF0000"/>
                </a:solidFill>
              </a:rPr>
              <a:t>NVG</a:t>
            </a:r>
            <a:endParaRPr lang="fr-FR" sz="1200" dirty="0">
              <a:solidFill>
                <a:srgbClr val="FF0000"/>
              </a:solidFill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6072206" y="8572528"/>
            <a:ext cx="508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2/2</a:t>
            </a:r>
            <a:endParaRPr lang="fr-FR" dirty="0"/>
          </a:p>
        </p:txBody>
      </p:sp>
      <p:sp>
        <p:nvSpPr>
          <p:cNvPr id="30" name="ZoneTexte 29"/>
          <p:cNvSpPr txBox="1"/>
          <p:nvPr/>
        </p:nvSpPr>
        <p:spPr>
          <a:xfrm>
            <a:off x="2181225" y="2714612"/>
            <a:ext cx="642937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sz="800" dirty="0" smtClean="0"/>
          </a:p>
          <a:p>
            <a:endParaRPr lang="fr-FR" sz="800" dirty="0"/>
          </a:p>
        </p:txBody>
      </p:sp>
      <p:sp>
        <p:nvSpPr>
          <p:cNvPr id="31" name="ZoneTexte 30"/>
          <p:cNvSpPr txBox="1"/>
          <p:nvPr/>
        </p:nvSpPr>
        <p:spPr>
          <a:xfrm>
            <a:off x="3040856" y="2714612"/>
            <a:ext cx="67389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sz="800" dirty="0" smtClean="0"/>
          </a:p>
          <a:p>
            <a:endParaRPr lang="fr-FR" sz="800" dirty="0"/>
          </a:p>
        </p:txBody>
      </p:sp>
      <p:sp>
        <p:nvSpPr>
          <p:cNvPr id="33" name="ZoneTexte 32"/>
          <p:cNvSpPr txBox="1"/>
          <p:nvPr/>
        </p:nvSpPr>
        <p:spPr>
          <a:xfrm>
            <a:off x="476672" y="4909031"/>
            <a:ext cx="2293528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i="1" dirty="0" smtClean="0"/>
              <a:t>(SHFTG+H)</a:t>
            </a:r>
            <a:r>
              <a:rPr lang="fr-FR" sz="1200" dirty="0" smtClean="0"/>
              <a:t>  </a:t>
            </a:r>
            <a:r>
              <a:rPr lang="fr-FR" sz="1200" dirty="0" err="1" smtClean="0"/>
              <a:t>Tail</a:t>
            </a:r>
            <a:r>
              <a:rPr lang="fr-FR" sz="1200" dirty="0" smtClean="0"/>
              <a:t> </a:t>
            </a:r>
            <a:r>
              <a:rPr lang="fr-FR" sz="1200" dirty="0" err="1" smtClean="0"/>
              <a:t>hook</a:t>
            </a:r>
            <a:r>
              <a:rPr lang="fr-FR" sz="1200" dirty="0" smtClean="0"/>
              <a:t>  haut </a:t>
            </a:r>
            <a:r>
              <a:rPr lang="fr-FR" sz="1200" dirty="0" smtClean="0">
                <a:latin typeface="Wingdings" pitchFamily="2" charset="2"/>
              </a:rPr>
              <a:t>é </a:t>
            </a:r>
            <a:r>
              <a:rPr lang="fr-FR" sz="1200" dirty="0">
                <a:solidFill>
                  <a:schemeClr val="accent4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</a:t>
            </a:r>
            <a:endParaRPr lang="fr-FR" sz="1200" dirty="0" smtClean="0">
              <a:solidFill>
                <a:schemeClr val="accent4">
                  <a:lumMod val="60000"/>
                  <a:lumOff val="40000"/>
                </a:schemeClr>
              </a:solidFill>
              <a:latin typeface="Wingdings" pitchFamily="2" charset="2"/>
            </a:endParaRPr>
          </a:p>
          <a:p>
            <a:r>
              <a:rPr lang="fr-FR" sz="1200" dirty="0" smtClean="0"/>
              <a:t> </a:t>
            </a:r>
            <a:r>
              <a:rPr lang="fr-FR" sz="1200" dirty="0"/>
              <a:t> </a:t>
            </a:r>
            <a:r>
              <a:rPr lang="fr-FR" sz="1200" dirty="0" smtClean="0"/>
              <a:t>(</a:t>
            </a:r>
            <a:r>
              <a:rPr lang="fr-FR" sz="1200" i="1" dirty="0" smtClean="0"/>
              <a:t>CTRLG+H</a:t>
            </a:r>
            <a:r>
              <a:rPr lang="fr-FR" sz="1200" dirty="0" smtClean="0"/>
              <a:t>)                    Bas  </a:t>
            </a:r>
            <a:r>
              <a:rPr lang="fr-FR" sz="1200" dirty="0" smtClean="0">
                <a:latin typeface="Wingdings" pitchFamily="2" charset="2"/>
              </a:rPr>
              <a:t>ê </a:t>
            </a:r>
            <a:endParaRPr lang="fr-FR" sz="1200" dirty="0" smtClean="0"/>
          </a:p>
        </p:txBody>
      </p:sp>
      <p:cxnSp>
        <p:nvCxnSpPr>
          <p:cNvPr id="37" name="Connecteur droit 36"/>
          <p:cNvCxnSpPr/>
          <p:nvPr/>
        </p:nvCxnSpPr>
        <p:spPr>
          <a:xfrm flipV="1">
            <a:off x="3270250" y="5715008"/>
            <a:ext cx="158750" cy="654042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/>
          <p:cNvSpPr txBox="1"/>
          <p:nvPr/>
        </p:nvSpPr>
        <p:spPr>
          <a:xfrm>
            <a:off x="5014896" y="52115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/>
              <a:t>51th </a:t>
            </a:r>
            <a:r>
              <a:rPr lang="fr-FR" dirty="0" smtClean="0"/>
              <a:t>F/A-18C</a:t>
            </a:r>
            <a:endParaRPr lang="fr-FR" dirty="0"/>
          </a:p>
        </p:txBody>
      </p:sp>
      <p:sp>
        <p:nvSpPr>
          <p:cNvPr id="35" name="ZoneTexte 34"/>
          <p:cNvSpPr txBox="1"/>
          <p:nvPr/>
        </p:nvSpPr>
        <p:spPr>
          <a:xfrm>
            <a:off x="211983" y="2468390"/>
            <a:ext cx="1326300" cy="89255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err="1" smtClean="0"/>
              <a:t>Flaps</a:t>
            </a:r>
            <a:r>
              <a:rPr lang="fr-FR" sz="1200" dirty="0" smtClean="0"/>
              <a:t> </a:t>
            </a:r>
          </a:p>
          <a:p>
            <a:r>
              <a:rPr lang="fr-FR" sz="1200" dirty="0" smtClean="0">
                <a:latin typeface="Wingdings" pitchFamily="2" charset="2"/>
              </a:rPr>
              <a:t>é</a:t>
            </a:r>
            <a:r>
              <a:rPr lang="fr-FR" sz="1200" dirty="0" smtClean="0"/>
              <a:t>  Auto         </a:t>
            </a:r>
          </a:p>
          <a:p>
            <a:r>
              <a:rPr lang="fr-FR" sz="1200" dirty="0" smtClean="0"/>
              <a:t> --  Moitié      </a:t>
            </a:r>
            <a:r>
              <a:rPr lang="fr-FR" sz="1600" dirty="0" smtClean="0"/>
              <a:t> </a:t>
            </a:r>
            <a:r>
              <a:rPr lang="fr-FR" sz="1200" dirty="0" smtClean="0"/>
              <a:t>   </a:t>
            </a:r>
            <a:r>
              <a:rPr lang="fr-FR" sz="1200" dirty="0" smtClean="0">
                <a:solidFill>
                  <a:srgbClr val="FFC000"/>
                </a:solidFill>
                <a:sym typeface="Wingdings" panose="05000000000000000000" pitchFamily="2" charset="2"/>
              </a:rPr>
              <a:t></a:t>
            </a:r>
            <a:endParaRPr lang="fr-FR" sz="1200" dirty="0" smtClean="0">
              <a:solidFill>
                <a:srgbClr val="FFC000"/>
              </a:solidFill>
            </a:endParaRPr>
          </a:p>
          <a:p>
            <a:r>
              <a:rPr lang="fr-FR" sz="1200" dirty="0" smtClean="0">
                <a:latin typeface="Wingdings" pitchFamily="2" charset="2"/>
              </a:rPr>
              <a:t>ê</a:t>
            </a:r>
            <a:r>
              <a:rPr lang="fr-FR" sz="1200" dirty="0" smtClean="0"/>
              <a:t>  Plein sortie  </a:t>
            </a:r>
            <a:r>
              <a:rPr lang="fr-FR" sz="1200" dirty="0" smtClean="0">
                <a:solidFill>
                  <a:srgbClr val="FFC000"/>
                </a:solidFill>
                <a:sym typeface="Wingdings" panose="05000000000000000000" pitchFamily="2" charset="2"/>
              </a:rPr>
              <a:t></a:t>
            </a:r>
            <a:endParaRPr lang="fr-FR" sz="1200" dirty="0">
              <a:solidFill>
                <a:srgbClr val="FFC000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 flipV="1">
            <a:off x="4653136" y="6261106"/>
            <a:ext cx="0" cy="821107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/>
          <p:cNvCxnSpPr/>
          <p:nvPr/>
        </p:nvCxnSpPr>
        <p:spPr>
          <a:xfrm flipH="1">
            <a:off x="5032375" y="7346950"/>
            <a:ext cx="3176" cy="51117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/>
          <p:cNvCxnSpPr/>
          <p:nvPr/>
        </p:nvCxnSpPr>
        <p:spPr>
          <a:xfrm>
            <a:off x="4653136" y="7248795"/>
            <a:ext cx="461804" cy="38033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63"/>
          <p:cNvCxnSpPr/>
          <p:nvPr/>
        </p:nvCxnSpPr>
        <p:spPr>
          <a:xfrm flipV="1">
            <a:off x="3864876" y="6299669"/>
            <a:ext cx="0" cy="821107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/>
          <p:cNvSpPr txBox="1"/>
          <p:nvPr/>
        </p:nvSpPr>
        <p:spPr>
          <a:xfrm>
            <a:off x="3268455" y="5445309"/>
            <a:ext cx="3492883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FOV/RAID/FLIR/HARM </a:t>
            </a:r>
            <a:r>
              <a:rPr lang="fr-FR" sz="1200" dirty="0" err="1" smtClean="0"/>
              <a:t>seq</a:t>
            </a:r>
            <a:r>
              <a:rPr lang="fr-FR" sz="1200" dirty="0" smtClean="0"/>
              <a:t>.</a:t>
            </a:r>
          </a:p>
          <a:p>
            <a:pPr algn="ctr"/>
            <a:r>
              <a:rPr lang="fr-FR" sz="1200" dirty="0" err="1" smtClean="0">
                <a:solidFill>
                  <a:srgbClr val="FF0000"/>
                </a:solidFill>
              </a:rPr>
              <a:t>Kneeboard</a:t>
            </a:r>
            <a:r>
              <a:rPr lang="fr-FR" sz="1200" dirty="0" smtClean="0">
                <a:solidFill>
                  <a:srgbClr val="FF0000"/>
                </a:solidFill>
              </a:rPr>
              <a:t> ON/OFF</a:t>
            </a:r>
            <a:endParaRPr lang="fr-FR" sz="1200" dirty="0" smtClean="0"/>
          </a:p>
          <a:p>
            <a:r>
              <a:rPr lang="fr-FR" sz="1200" dirty="0" smtClean="0"/>
              <a:t>Haut. Radar/Zoom FLIR-        Haut</a:t>
            </a:r>
            <a:r>
              <a:rPr lang="fr-FR" sz="1200" dirty="0"/>
              <a:t>. </a:t>
            </a:r>
            <a:r>
              <a:rPr lang="fr-FR" sz="1200" dirty="0" smtClean="0"/>
              <a:t>Radar/Zoom FLIR+ </a:t>
            </a:r>
          </a:p>
          <a:p>
            <a:r>
              <a:rPr lang="fr-FR" sz="1200" dirty="0" smtClean="0">
                <a:solidFill>
                  <a:srgbClr val="FF0000"/>
                </a:solidFill>
              </a:rPr>
              <a:t>       </a:t>
            </a:r>
            <a:r>
              <a:rPr lang="fr-FR" sz="1200" dirty="0" err="1" smtClean="0">
                <a:solidFill>
                  <a:srgbClr val="FF0000"/>
                </a:solidFill>
              </a:rPr>
              <a:t>Kneeboard</a:t>
            </a:r>
            <a:r>
              <a:rPr lang="fr-FR" sz="1200" dirty="0" smtClean="0">
                <a:solidFill>
                  <a:srgbClr val="FF0000"/>
                </a:solidFill>
              </a:rPr>
              <a:t> &lt;-                                 </a:t>
            </a:r>
            <a:r>
              <a:rPr lang="fr-FR" sz="1200" dirty="0" err="1" smtClean="0">
                <a:solidFill>
                  <a:srgbClr val="FF0000"/>
                </a:solidFill>
              </a:rPr>
              <a:t>Kneeboard</a:t>
            </a:r>
            <a:r>
              <a:rPr lang="fr-FR" sz="1200" dirty="0" smtClean="0">
                <a:solidFill>
                  <a:srgbClr val="FF0000"/>
                </a:solidFill>
              </a:rPr>
              <a:t> -&gt;</a:t>
            </a:r>
          </a:p>
          <a:p>
            <a:pPr algn="ctr"/>
            <a:r>
              <a:rPr lang="fr-FR" sz="1200" dirty="0" smtClean="0"/>
              <a:t>Clic souris Gauche</a:t>
            </a:r>
            <a:r>
              <a:rPr lang="fr-FR" sz="1200" dirty="0" smtClean="0">
                <a:solidFill>
                  <a:srgbClr val="FF0000"/>
                </a:solidFill>
              </a:rPr>
              <a:t/>
            </a:r>
            <a:br>
              <a:rPr lang="fr-FR" sz="1200" dirty="0" smtClean="0">
                <a:solidFill>
                  <a:srgbClr val="FF0000"/>
                </a:solidFill>
              </a:rPr>
            </a:br>
            <a:r>
              <a:rPr lang="fr-FR" sz="1200" dirty="0" smtClean="0">
                <a:solidFill>
                  <a:srgbClr val="FF0000"/>
                </a:solidFill>
              </a:rPr>
              <a:t>Clic souris droite</a:t>
            </a:r>
            <a:endParaRPr lang="fr-FR" sz="1200" dirty="0">
              <a:solidFill>
                <a:srgbClr val="FF0000"/>
              </a:solidFill>
            </a:endParaRPr>
          </a:p>
        </p:txBody>
      </p:sp>
      <p:cxnSp>
        <p:nvCxnSpPr>
          <p:cNvPr id="65" name="Connecteur droit 64"/>
          <p:cNvCxnSpPr>
            <a:stCxn id="36" idx="1"/>
          </p:cNvCxnSpPr>
          <p:nvPr/>
        </p:nvCxnSpPr>
        <p:spPr>
          <a:xfrm flipH="1">
            <a:off x="3857632" y="7141110"/>
            <a:ext cx="967136" cy="13453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/>
          <p:cNvSpPr txBox="1"/>
          <p:nvPr/>
        </p:nvSpPr>
        <p:spPr>
          <a:xfrm>
            <a:off x="3643312" y="357158"/>
            <a:ext cx="3117029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é"/>
            </a:pPr>
            <a:r>
              <a:rPr lang="fr-FR" sz="1200" dirty="0" smtClean="0"/>
              <a:t> Barre </a:t>
            </a:r>
            <a:r>
              <a:rPr lang="fr-FR" sz="1200" dirty="0"/>
              <a:t>catapulte </a:t>
            </a:r>
            <a:r>
              <a:rPr lang="fr-FR" sz="1200" dirty="0" smtClean="0"/>
              <a:t>descendue/levée (</a:t>
            </a:r>
            <a:r>
              <a:rPr lang="fr-FR" sz="1200" i="1" dirty="0" smtClean="0"/>
              <a:t>CTRLD+J)</a:t>
            </a:r>
            <a:endParaRPr lang="fr-FR" sz="1200" dirty="0" smtClean="0"/>
          </a:p>
          <a:p>
            <a:r>
              <a:rPr lang="fr-FR" sz="1200" dirty="0" smtClean="0">
                <a:latin typeface="Wingdings" pitchFamily="2" charset="2"/>
              </a:rPr>
              <a:t>ê</a:t>
            </a:r>
            <a:r>
              <a:rPr lang="fr-FR" sz="1200" dirty="0" smtClean="0"/>
              <a:t>  Barre </a:t>
            </a:r>
            <a:r>
              <a:rPr lang="fr-FR" sz="1200" dirty="0"/>
              <a:t>catapulte </a:t>
            </a:r>
            <a:r>
              <a:rPr lang="fr-FR" sz="1200" dirty="0" smtClean="0"/>
              <a:t>descendue/levée (</a:t>
            </a:r>
            <a:r>
              <a:rPr lang="fr-FR" sz="1200" i="1" dirty="0" smtClean="0"/>
              <a:t>CTRLD+J</a:t>
            </a:r>
            <a:r>
              <a:rPr lang="fr-FR" sz="1200" i="1" dirty="0"/>
              <a:t>)</a:t>
            </a:r>
            <a:endParaRPr lang="fr-FR" sz="1200" strike="sngStrike" dirty="0" smtClean="0"/>
          </a:p>
        </p:txBody>
      </p:sp>
      <p:sp>
        <p:nvSpPr>
          <p:cNvPr id="39" name="ZoneTexte 38"/>
          <p:cNvSpPr txBox="1"/>
          <p:nvPr/>
        </p:nvSpPr>
        <p:spPr>
          <a:xfrm>
            <a:off x="116632" y="107504"/>
            <a:ext cx="2206598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200" u="sng" dirty="0" smtClean="0"/>
              <a:t>CATAPULT TRIM:</a:t>
            </a:r>
          </a:p>
          <a:p>
            <a:r>
              <a:rPr lang="fr-FR" sz="1200" dirty="0" smtClean="0"/>
              <a:t> &lt; 44 000 LBS      </a:t>
            </a:r>
            <a:r>
              <a:rPr lang="fr-FR" sz="1200" dirty="0" err="1" smtClean="0"/>
              <a:t>Trim</a:t>
            </a:r>
            <a:r>
              <a:rPr lang="fr-FR" sz="1200" dirty="0" smtClean="0"/>
              <a:t> à </a:t>
            </a:r>
            <a:r>
              <a:rPr lang="fr-FR" sz="1200" dirty="0"/>
              <a:t>16°</a:t>
            </a:r>
            <a:br>
              <a:rPr lang="fr-FR" sz="1200" dirty="0"/>
            </a:br>
            <a:r>
              <a:rPr lang="fr-FR" sz="1200" dirty="0"/>
              <a:t> </a:t>
            </a:r>
            <a:r>
              <a:rPr lang="fr-FR" sz="1200" dirty="0" smtClean="0"/>
              <a:t>44 </a:t>
            </a:r>
            <a:r>
              <a:rPr lang="fr-FR" sz="1200" dirty="0"/>
              <a:t>000 </a:t>
            </a:r>
            <a:r>
              <a:rPr lang="fr-FR" sz="1200" dirty="0" smtClean="0"/>
              <a:t>– 48 000  LBS </a:t>
            </a:r>
            <a:r>
              <a:rPr lang="fr-FR" sz="1200" dirty="0" err="1"/>
              <a:t>Trim</a:t>
            </a:r>
            <a:r>
              <a:rPr lang="fr-FR" sz="1200" dirty="0"/>
              <a:t> à </a:t>
            </a:r>
            <a:r>
              <a:rPr lang="fr-FR" sz="1200" dirty="0" smtClean="0"/>
              <a:t>17°</a:t>
            </a:r>
            <a:endParaRPr lang="fr-FR" sz="1200" dirty="0"/>
          </a:p>
          <a:p>
            <a:r>
              <a:rPr lang="fr-FR" sz="1200" dirty="0"/>
              <a:t> </a:t>
            </a:r>
            <a:r>
              <a:rPr lang="fr-FR" sz="1200" dirty="0" smtClean="0"/>
              <a:t>&gt; 48 </a:t>
            </a:r>
            <a:r>
              <a:rPr lang="fr-FR" sz="1200" dirty="0"/>
              <a:t>000 LBS </a:t>
            </a:r>
            <a:r>
              <a:rPr lang="fr-FR" sz="1200" dirty="0" smtClean="0"/>
              <a:t>     </a:t>
            </a:r>
            <a:r>
              <a:rPr lang="fr-FR" sz="1200" dirty="0" err="1" smtClean="0"/>
              <a:t>Trim</a:t>
            </a:r>
            <a:r>
              <a:rPr lang="fr-FR" sz="1200" dirty="0" smtClean="0"/>
              <a:t> </a:t>
            </a:r>
            <a:r>
              <a:rPr lang="fr-FR" sz="1200" dirty="0"/>
              <a:t>à </a:t>
            </a:r>
            <a:r>
              <a:rPr lang="fr-FR" sz="1200" dirty="0" smtClean="0"/>
              <a:t>19°</a:t>
            </a:r>
            <a:endParaRPr lang="fr-FR" sz="1200" dirty="0"/>
          </a:p>
          <a:p>
            <a:endParaRPr lang="fr-FR" sz="1200" dirty="0" smtClean="0"/>
          </a:p>
        </p:txBody>
      </p:sp>
      <p:sp>
        <p:nvSpPr>
          <p:cNvPr id="40" name="ZoneTexte 39"/>
          <p:cNvSpPr txBox="1"/>
          <p:nvPr/>
        </p:nvSpPr>
        <p:spPr>
          <a:xfrm>
            <a:off x="4286256" y="3938047"/>
            <a:ext cx="2357454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err="1" smtClean="0">
                <a:solidFill>
                  <a:srgbClr val="00B0F0"/>
                </a:solidFill>
              </a:rPr>
              <a:t>Autopilot</a:t>
            </a:r>
            <a:r>
              <a:rPr lang="fr-FR" sz="1200" dirty="0" smtClean="0"/>
              <a:t>/</a:t>
            </a:r>
            <a:r>
              <a:rPr lang="fr-FR" sz="1200" dirty="0" err="1" smtClean="0"/>
              <a:t>NoseWheel</a:t>
            </a:r>
            <a:r>
              <a:rPr lang="fr-FR" sz="1200" dirty="0" smtClean="0"/>
              <a:t> </a:t>
            </a:r>
            <a:r>
              <a:rPr lang="fr-FR" sz="1200" dirty="0" err="1" smtClean="0"/>
              <a:t>Disengage</a:t>
            </a:r>
            <a:r>
              <a:rPr lang="fr-FR" sz="1200" dirty="0" smtClean="0"/>
              <a:t/>
            </a:r>
            <a:br>
              <a:rPr lang="fr-FR" sz="1200" dirty="0" smtClean="0"/>
            </a:br>
            <a:r>
              <a:rPr lang="fr-FR" sz="1200" dirty="0" smtClean="0"/>
              <a:t>       /</a:t>
            </a:r>
            <a:r>
              <a:rPr lang="fr-FR" sz="1200" dirty="0"/>
              <a:t>G </a:t>
            </a:r>
            <a:r>
              <a:rPr lang="fr-FR" sz="1200" dirty="0" err="1"/>
              <a:t>limit</a:t>
            </a:r>
            <a:r>
              <a:rPr lang="fr-FR" sz="1200" dirty="0"/>
              <a:t> </a:t>
            </a:r>
            <a:r>
              <a:rPr lang="fr-FR" sz="1200" dirty="0" err="1" smtClean="0"/>
              <a:t>Override</a:t>
            </a:r>
            <a:endParaRPr lang="fr-FR" sz="1200" strike="sngStrike" dirty="0" smtClean="0"/>
          </a:p>
        </p:txBody>
      </p:sp>
      <p:sp>
        <p:nvSpPr>
          <p:cNvPr id="42" name="ZoneTexte 41"/>
          <p:cNvSpPr txBox="1"/>
          <p:nvPr/>
        </p:nvSpPr>
        <p:spPr>
          <a:xfrm>
            <a:off x="2924944" y="4929190"/>
            <a:ext cx="2189996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Salut du Pilote et catapultage</a:t>
            </a:r>
          </a:p>
          <a:p>
            <a:r>
              <a:rPr lang="fr-FR" sz="1200" dirty="0" err="1" smtClean="0">
                <a:solidFill>
                  <a:srgbClr val="FF0000"/>
                </a:solidFill>
              </a:rPr>
              <a:t>Repliage</a:t>
            </a:r>
            <a:r>
              <a:rPr lang="fr-FR" sz="1200" dirty="0" smtClean="0">
                <a:solidFill>
                  <a:srgbClr val="FF0000"/>
                </a:solidFill>
              </a:rPr>
              <a:t> aile  (post atterrissage)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4293096" y="109463"/>
            <a:ext cx="9316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23/08/2021</a:t>
            </a:r>
            <a:endParaRPr lang="fr-FR" sz="1200" dirty="0"/>
          </a:p>
        </p:txBody>
      </p:sp>
      <p:sp>
        <p:nvSpPr>
          <p:cNvPr id="43" name="ZoneTexte 42"/>
          <p:cNvSpPr txBox="1"/>
          <p:nvPr/>
        </p:nvSpPr>
        <p:spPr>
          <a:xfrm>
            <a:off x="1270274" y="6846816"/>
            <a:ext cx="1052956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rgbClr val="FF0000"/>
                </a:solidFill>
              </a:rPr>
              <a:t>Briefing DCS</a:t>
            </a:r>
            <a:endParaRPr lang="fr-FR" sz="1200" dirty="0">
              <a:solidFill>
                <a:srgbClr val="FF0000"/>
              </a:solidFill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211982" y="8847056"/>
            <a:ext cx="2612179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</a:rPr>
              <a:t>Fenêtre chat </a:t>
            </a:r>
            <a:r>
              <a:rPr lang="fr-FR" sz="1200" dirty="0" smtClean="0">
                <a:solidFill>
                  <a:srgbClr val="FF0000"/>
                </a:solidFill>
              </a:rPr>
              <a:t>ON/OFF   Aff. Corps pilote</a:t>
            </a:r>
          </a:p>
        </p:txBody>
      </p:sp>
      <p:cxnSp>
        <p:nvCxnSpPr>
          <p:cNvPr id="45" name="Connecteur droit 44"/>
          <p:cNvCxnSpPr/>
          <p:nvPr/>
        </p:nvCxnSpPr>
        <p:spPr>
          <a:xfrm>
            <a:off x="5029200" y="7877908"/>
            <a:ext cx="3175" cy="16881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/>
          <p:cNvSpPr txBox="1"/>
          <p:nvPr/>
        </p:nvSpPr>
        <p:spPr>
          <a:xfrm>
            <a:off x="4824768" y="6710223"/>
            <a:ext cx="1936571" cy="86177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i="1" dirty="0" smtClean="0"/>
              <a:t>TDC </a:t>
            </a:r>
            <a:r>
              <a:rPr lang="fr-FR" sz="1200" i="1" dirty="0" smtClean="0"/>
              <a:t>(Axes 0 100 100 35)</a:t>
            </a:r>
          </a:p>
          <a:p>
            <a:r>
              <a:rPr lang="fr-FR" sz="1200" b="1" dirty="0" smtClean="0"/>
              <a:t>            </a:t>
            </a:r>
            <a:r>
              <a:rPr lang="fr-FR" sz="1200" b="1" u="sng" dirty="0" smtClean="0"/>
              <a:t>TDC </a:t>
            </a:r>
            <a:r>
              <a:rPr lang="fr-FR" sz="1200" b="1" u="sng" dirty="0" err="1" smtClean="0"/>
              <a:t>Depress</a:t>
            </a:r>
            <a:endParaRPr lang="fr-FR" sz="1200" dirty="0" smtClean="0"/>
          </a:p>
          <a:p>
            <a:r>
              <a:rPr lang="fr-FR" sz="1200" dirty="0" smtClean="0"/>
              <a:t>            </a:t>
            </a:r>
            <a:r>
              <a:rPr lang="fr-FR" sz="1200" dirty="0" smtClean="0">
                <a:solidFill>
                  <a:srgbClr val="FF0000"/>
                </a:solidFill>
              </a:rPr>
              <a:t>?</a:t>
            </a:r>
            <a:r>
              <a:rPr lang="fr-FR" sz="1200" dirty="0" smtClean="0"/>
              <a:t/>
            </a:r>
            <a:br>
              <a:rPr lang="fr-FR" sz="1200" dirty="0" smtClean="0"/>
            </a:br>
            <a:r>
              <a:rPr lang="fr-FR" sz="1200" dirty="0" smtClean="0">
                <a:solidFill>
                  <a:srgbClr val="FF0000"/>
                </a:solidFill>
              </a:rPr>
              <a:t>Souris (axes)</a:t>
            </a:r>
          </a:p>
        </p:txBody>
      </p:sp>
      <p:sp>
        <p:nvSpPr>
          <p:cNvPr id="46" name="ZoneTexte 45"/>
          <p:cNvSpPr txBox="1"/>
          <p:nvPr/>
        </p:nvSpPr>
        <p:spPr>
          <a:xfrm>
            <a:off x="2179618" y="6338957"/>
            <a:ext cx="1052956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rgbClr val="FF0000"/>
                </a:solidFill>
              </a:rPr>
              <a:t>Menu Radio</a:t>
            </a:r>
            <a:endParaRPr lang="fr-FR" sz="1200" dirty="0">
              <a:solidFill>
                <a:srgbClr val="FF0000"/>
              </a:solidFill>
            </a:endParaRPr>
          </a:p>
        </p:txBody>
      </p:sp>
      <p:sp>
        <p:nvSpPr>
          <p:cNvPr id="47" name="ZoneTexte 46"/>
          <p:cNvSpPr txBox="1"/>
          <p:nvPr/>
        </p:nvSpPr>
        <p:spPr>
          <a:xfrm>
            <a:off x="4286256" y="3408799"/>
            <a:ext cx="1951056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err="1" smtClean="0"/>
              <a:t>fpsVR</a:t>
            </a:r>
            <a:r>
              <a:rPr lang="fr-FR" sz="1200" dirty="0" smtClean="0"/>
              <a:t> ON/OFF</a:t>
            </a:r>
          </a:p>
        </p:txBody>
      </p:sp>
      <p:sp>
        <p:nvSpPr>
          <p:cNvPr id="48" name="ZoneTexte 47"/>
          <p:cNvSpPr txBox="1"/>
          <p:nvPr/>
        </p:nvSpPr>
        <p:spPr>
          <a:xfrm>
            <a:off x="1516919" y="5825937"/>
            <a:ext cx="440955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SRS</a:t>
            </a:r>
            <a:endParaRPr lang="fr-FR" sz="1200" dirty="0"/>
          </a:p>
        </p:txBody>
      </p:sp>
      <p:sp>
        <p:nvSpPr>
          <p:cNvPr id="49" name="ZoneTexte 48"/>
          <p:cNvSpPr txBox="1"/>
          <p:nvPr/>
        </p:nvSpPr>
        <p:spPr>
          <a:xfrm>
            <a:off x="6309320" y="5429256"/>
            <a:ext cx="548680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err="1" smtClean="0"/>
              <a:t>Imp.E</a:t>
            </a:r>
            <a:endParaRPr lang="fr-FR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ZoneTexte 38"/>
          <p:cNvSpPr txBox="1"/>
          <p:nvPr/>
        </p:nvSpPr>
        <p:spPr>
          <a:xfrm>
            <a:off x="476672" y="95369"/>
            <a:ext cx="638132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u="sng" dirty="0" smtClean="0"/>
              <a:t>Voyants contre-mesures</a:t>
            </a:r>
          </a:p>
          <a:p>
            <a:r>
              <a:rPr lang="fr-FR" sz="1400" b="1" dirty="0" smtClean="0"/>
              <a:t>AI</a:t>
            </a:r>
            <a:r>
              <a:rPr lang="fr-FR" sz="1400" dirty="0" smtClean="0"/>
              <a:t> : Radar Aérien d’Interception hostile en mode verrouillage (bande létale) </a:t>
            </a:r>
          </a:p>
          <a:p>
            <a:r>
              <a:rPr lang="fr-FR" sz="1400" b="1" dirty="0" smtClean="0"/>
              <a:t>CW</a:t>
            </a:r>
            <a:r>
              <a:rPr lang="fr-FR" sz="1400" dirty="0" smtClean="0"/>
              <a:t> : Radar hostile en mode Onde Continue et probablement guidant un missile (bande critique) </a:t>
            </a:r>
          </a:p>
          <a:p>
            <a:r>
              <a:rPr lang="fr-FR" sz="1400" b="1" dirty="0" smtClean="0"/>
              <a:t>SAM</a:t>
            </a:r>
            <a:r>
              <a:rPr lang="fr-FR" sz="1400" dirty="0" smtClean="0"/>
              <a:t> : radar de Missile Sol-Air qui s'est verrouillé (bande critique) fixe. Clignotant quand guidant un missile.</a:t>
            </a:r>
          </a:p>
          <a:p>
            <a:r>
              <a:rPr lang="fr-FR" sz="1400" b="1" dirty="0" smtClean="0"/>
              <a:t>AAA</a:t>
            </a:r>
            <a:r>
              <a:rPr lang="fr-FR" sz="1400" dirty="0" smtClean="0"/>
              <a:t> : Artillerie Antiaérienne dirigée par radar (fixe).</a:t>
            </a:r>
          </a:p>
          <a:p>
            <a:r>
              <a:rPr lang="fr-FR" sz="1400" dirty="0" smtClean="0"/>
              <a:t>Clignotant à 3hz si ZSU-23-4. </a:t>
            </a:r>
          </a:p>
          <a:p>
            <a:r>
              <a:rPr lang="fr-FR" sz="1400" b="1" dirty="0" smtClean="0"/>
              <a:t>DISP. </a:t>
            </a:r>
            <a:r>
              <a:rPr lang="fr-FR" sz="1400" dirty="0" smtClean="0"/>
              <a:t>:L'ALE-47 a un programme prêt pour la menace détectée et attend le consentement de démarrage. </a:t>
            </a:r>
          </a:p>
          <a:p>
            <a:r>
              <a:rPr lang="fr-FR" sz="1400" b="1" u="sng" dirty="0" smtClean="0"/>
              <a:t>HOTAS CMS</a:t>
            </a:r>
          </a:p>
          <a:p>
            <a:r>
              <a:rPr lang="fr-FR" sz="1400" dirty="0" smtClean="0">
                <a:sym typeface="Wingdings"/>
              </a:rPr>
              <a:t></a:t>
            </a:r>
            <a:r>
              <a:rPr lang="fr-FR" sz="1400" dirty="0" smtClean="0"/>
              <a:t>. En mode BYPASS, libère un paquet de paillettes.</a:t>
            </a:r>
            <a:br>
              <a:rPr lang="fr-FR" sz="1400" dirty="0" smtClean="0"/>
            </a:br>
            <a:r>
              <a:rPr lang="fr-FR" sz="1400" dirty="0" smtClean="0"/>
              <a:t>Si le mode n'est pas BYPASS ou OFF, lance le programme manuel 5. </a:t>
            </a:r>
          </a:p>
          <a:p>
            <a:r>
              <a:rPr lang="fr-FR" sz="1400" dirty="0" smtClean="0">
                <a:sym typeface="Wingdings"/>
              </a:rPr>
              <a:t></a:t>
            </a:r>
            <a:r>
              <a:rPr lang="fr-FR" sz="1400" dirty="0" smtClean="0"/>
              <a:t>. En mode BYPASS, un largage est déclenché. En mode AUTO, S/A ou MAN le programme démarre. 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476672" y="3563888"/>
            <a:ext cx="638132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u="sng" dirty="0" smtClean="0"/>
              <a:t>Commutateur de commande des capteurs (en mode Air/Air).</a:t>
            </a:r>
          </a:p>
          <a:p>
            <a:r>
              <a:rPr lang="fr-FR" sz="1400" b="1" dirty="0" smtClean="0"/>
              <a:t> Il y a deux modes généraux pour cet inter. à quatre direct. </a:t>
            </a:r>
          </a:p>
          <a:p>
            <a:pPr marL="90488" indent="-90488"/>
            <a:r>
              <a:rPr lang="fr-FR" sz="1400" u="sng" dirty="0" smtClean="0"/>
              <a:t>En mode BVR (RWS):</a:t>
            </a:r>
          </a:p>
          <a:p>
            <a:pPr marL="90488" indent="-90488"/>
            <a:r>
              <a:rPr lang="fr-FR" sz="1400" dirty="0" smtClean="0"/>
              <a:t> </a:t>
            </a:r>
            <a:r>
              <a:rPr lang="fr-FR" sz="1400" dirty="0" smtClean="0">
                <a:sym typeface="Wingdings"/>
              </a:rPr>
              <a:t> </a:t>
            </a:r>
            <a:r>
              <a:rPr lang="fr-FR" sz="1400" dirty="0" smtClean="0"/>
              <a:t>: Active le mode ACM avec pointage axe par défaut (BST) 10NM</a:t>
            </a:r>
          </a:p>
          <a:p>
            <a:pPr marL="90488" indent="-90488"/>
            <a:r>
              <a:rPr lang="fr-FR" sz="1400" dirty="0" smtClean="0">
                <a:sym typeface="Wingdings"/>
              </a:rPr>
              <a:t>  </a:t>
            </a:r>
            <a:r>
              <a:rPr lang="fr-FR" sz="1400" dirty="0" smtClean="0"/>
              <a:t>: Assigne le TDC au MPCD </a:t>
            </a:r>
          </a:p>
          <a:p>
            <a:pPr marL="90488" indent="-90488"/>
            <a:r>
              <a:rPr lang="fr-FR" sz="1400" dirty="0" smtClean="0"/>
              <a:t> </a:t>
            </a:r>
            <a:r>
              <a:rPr lang="fr-FR" sz="1400" dirty="0" smtClean="0">
                <a:sym typeface="Wingdings"/>
              </a:rPr>
              <a:t></a:t>
            </a:r>
            <a:r>
              <a:rPr lang="fr-FR" sz="1400" dirty="0" smtClean="0"/>
              <a:t>: Assigne le TDC au DDI gauche </a:t>
            </a:r>
          </a:p>
          <a:p>
            <a:pPr marL="90488" indent="-90488"/>
            <a:r>
              <a:rPr lang="fr-FR" sz="1400" dirty="0" smtClean="0"/>
              <a:t> </a:t>
            </a:r>
            <a:r>
              <a:rPr lang="fr-FR" sz="1400" dirty="0" smtClean="0">
                <a:sym typeface="Wingdings"/>
              </a:rPr>
              <a:t></a:t>
            </a:r>
            <a:r>
              <a:rPr lang="fr-FR" sz="1400" dirty="0" smtClean="0"/>
              <a:t>: affecte le TDC au DDI de droite ou active le RADAR en mode acquisition automatique si le TDC est déjà assigné au DDI de droite (</a:t>
            </a:r>
            <a:r>
              <a:rPr lang="fr-FR" sz="1400" b="1" dirty="0" smtClean="0"/>
              <a:t>AACQ étant précédemment en RWS</a:t>
            </a:r>
            <a:r>
              <a:rPr lang="fr-FR" sz="1400" dirty="0" smtClean="0"/>
              <a:t>). </a:t>
            </a:r>
          </a:p>
          <a:p>
            <a:pPr marL="90488" indent="-90488"/>
            <a:endParaRPr lang="fr-FR" sz="1400" dirty="0" smtClean="0"/>
          </a:p>
          <a:p>
            <a:pPr marL="90488" indent="-90488"/>
            <a:r>
              <a:rPr lang="fr-FR" sz="1400" u="sng" dirty="0" smtClean="0"/>
              <a:t>En mode BVR (TWS):</a:t>
            </a:r>
          </a:p>
          <a:p>
            <a:pPr marL="90488" indent="-90488"/>
            <a:r>
              <a:rPr lang="fr-FR" sz="1400" dirty="0" smtClean="0"/>
              <a:t>ATTENTION: Pour revenir en mode ACM (en activant l’arme Canon) il faut préalablement passer en RWS.</a:t>
            </a:r>
          </a:p>
          <a:p>
            <a:pPr marL="90488" indent="-90488"/>
            <a:r>
              <a:rPr lang="fr-FR" sz="1400" dirty="0" smtClean="0"/>
              <a:t>Et même ensuite éventuellement passer en AIM7 ou AIM9 avant de passer en mode Canon.</a:t>
            </a:r>
          </a:p>
          <a:p>
            <a:pPr marL="90488" indent="-90488"/>
            <a:endParaRPr lang="fr-FR" sz="1400" dirty="0" smtClean="0"/>
          </a:p>
          <a:p>
            <a:r>
              <a:rPr lang="fr-FR" sz="1400" u="sng" dirty="0" smtClean="0"/>
              <a:t>En mode ACM  (verrouillage auto): </a:t>
            </a:r>
          </a:p>
          <a:p>
            <a:pPr marL="90488" indent="-90488"/>
            <a:r>
              <a:rPr lang="fr-FR" sz="1400" dirty="0" smtClean="0">
                <a:sym typeface="Wingdings"/>
              </a:rPr>
              <a:t>  </a:t>
            </a:r>
            <a:r>
              <a:rPr lang="fr-FR" sz="1400" dirty="0" smtClean="0"/>
              <a:t>: RADAR en mode pointage axe (BST) 10NM ou 5NM en canon</a:t>
            </a:r>
          </a:p>
          <a:p>
            <a:pPr marL="90488" indent="-90488"/>
            <a:r>
              <a:rPr lang="fr-FR" sz="1400" dirty="0" smtClean="0">
                <a:sym typeface="Wingdings"/>
              </a:rPr>
              <a:t>  </a:t>
            </a:r>
            <a:r>
              <a:rPr lang="fr-FR" sz="1400" dirty="0" smtClean="0"/>
              <a:t>: RADAR en mode acquisition verticale (VACQ) 10NM</a:t>
            </a:r>
          </a:p>
          <a:p>
            <a:pPr marL="90488" indent="-90488"/>
            <a:r>
              <a:rPr lang="fr-FR" sz="1400" dirty="0" smtClean="0">
                <a:sym typeface="Wingdings"/>
              </a:rPr>
              <a:t> </a:t>
            </a:r>
            <a:r>
              <a:rPr lang="fr-FR" sz="1400" dirty="0" smtClean="0"/>
              <a:t>: RADAR en mode d'acquisition grand angle (WACQ) 10NM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3218</TotalTime>
  <Words>912</Words>
  <Application>Microsoft Office PowerPoint</Application>
  <PresentationFormat>Affichage à l'écran (4:3)</PresentationFormat>
  <Paragraphs>181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Calibri</vt:lpstr>
      <vt:lpstr>Wingdings</vt:lpstr>
      <vt:lpstr>Thème Office</vt:lpstr>
      <vt:lpstr>Présentation PowerPoint</vt:lpstr>
      <vt:lpstr>Présentation PowerPoint</vt:lpstr>
      <vt:lpstr>Présentation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Philippe HUMBERT</dc:creator>
  <cp:lastModifiedBy>HotStick</cp:lastModifiedBy>
  <cp:revision>219</cp:revision>
  <cp:lastPrinted>2016-11-22T17:14:56Z</cp:lastPrinted>
  <dcterms:created xsi:type="dcterms:W3CDTF">2016-11-20T13:35:37Z</dcterms:created>
  <dcterms:modified xsi:type="dcterms:W3CDTF">2021-08-23T12:15:41Z</dcterms:modified>
</cp:coreProperties>
</file>