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6858000" cy="9144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2358" y="1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90360-4B58-4587-AC68-E87AABBF936C}" type="datetimeFigureOut">
              <a:rPr lang="fr-FR" smtClean="0"/>
              <a:t>09/03/2025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614BC-B1A0-46FD-AD55-D2863C4D1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534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33C629-20CF-C7DE-4DED-3DD604EAC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0C635B5-9B04-A537-2540-A91DFBB031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E20F310-49A6-79E5-32AE-7B10B35AD1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7C448A0-DF6B-DD13-26CD-09FC0DF503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614BC-B1A0-46FD-AD55-D2863C4D162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638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5614BC-B1A0-46FD-AD55-D2863C4D162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5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C5F7B-380D-4FFD-8618-8C3B3A0AF227}" type="datetimeFigureOut">
              <a:rPr lang="fr-FR" smtClean="0"/>
              <a:pPr/>
              <a:t>09/03/2025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9983C-D469-426E-AE21-FDE4153A837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0FA54-2E46-587D-7E5E-F5BC6DE8A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hilippe\Documents\warthog\815059ThrustmasterHotasWarthogJoy.bmp">
            <a:extLst>
              <a:ext uri="{FF2B5EF4-FFF2-40B4-BE49-F238E27FC236}">
                <a16:creationId xmlns:a16="http://schemas.microsoft.com/office/drawing/2014/main" id="{72743BD4-3CCC-ADCB-010D-173EA4EBA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86"/>
            <a:ext cx="6751353" cy="9144001"/>
          </a:xfrm>
          <a:prstGeom prst="rect">
            <a:avLst/>
          </a:prstGeom>
          <a:noFill/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D820770-1E82-8544-1E45-841E2BD946AF}"/>
              </a:ext>
            </a:extLst>
          </p:cNvPr>
          <p:cNvSpPr txBox="1"/>
          <p:nvPr/>
        </p:nvSpPr>
        <p:spPr>
          <a:xfrm>
            <a:off x="5214949" y="7715273"/>
            <a:ext cx="152963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S3</a:t>
            </a:r>
          </a:p>
          <a:p>
            <a:r>
              <a:rPr lang="fr-FR" sz="1200" i="1" dirty="0"/>
              <a:t>    pas appui/Release</a:t>
            </a:r>
          </a:p>
          <a:p>
            <a:r>
              <a:rPr lang="fr-FR" sz="1200" dirty="0"/>
              <a:t>    </a:t>
            </a:r>
            <a:r>
              <a:rPr lang="fr-FR" sz="1200" i="1" dirty="0">
                <a:solidFill>
                  <a:srgbClr val="FF0000"/>
                </a:solidFill>
              </a:rPr>
              <a:t>appui/</a:t>
            </a:r>
            <a:r>
              <a:rPr lang="fr-FR" sz="1200" i="1" dirty="0" err="1">
                <a:solidFill>
                  <a:srgbClr val="FF0000"/>
                </a:solidFill>
              </a:rPr>
              <a:t>Press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4907D27-7E7C-1EBD-C527-F7312B1F7167}"/>
              </a:ext>
            </a:extLst>
          </p:cNvPr>
          <p:cNvSpPr txBox="1"/>
          <p:nvPr/>
        </p:nvSpPr>
        <p:spPr>
          <a:xfrm>
            <a:off x="2357430" y="7929586"/>
            <a:ext cx="179809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Fumigène (</a:t>
            </a:r>
            <a:r>
              <a:rPr lang="fr-FR" sz="1200" dirty="0" err="1"/>
              <a:t>hold</a:t>
            </a:r>
            <a:r>
              <a:rPr lang="fr-FR" sz="1200" dirty="0"/>
              <a:t>)</a:t>
            </a:r>
          </a:p>
          <a:p>
            <a:pPr algn="r"/>
            <a:r>
              <a:rPr lang="fr-FR" sz="1200" dirty="0">
                <a:solidFill>
                  <a:srgbClr val="FF0000"/>
                </a:solidFill>
              </a:rPr>
              <a:t>Ejection (Hold)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A038BBA-392F-FE91-E7A0-CC55A745056B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4155522" y="7929602"/>
            <a:ext cx="345048" cy="23081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565A0C00-F652-DB01-B8A3-EB70A3C1F50D}"/>
              </a:ext>
            </a:extLst>
          </p:cNvPr>
          <p:cNvSpPr txBox="1"/>
          <p:nvPr/>
        </p:nvSpPr>
        <p:spPr>
          <a:xfrm>
            <a:off x="214290" y="3500430"/>
            <a:ext cx="1995011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3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3 Off  </a:t>
            </a:r>
            <a:endParaRPr lang="fr-FR" sz="1200" dirty="0"/>
          </a:p>
          <a:p>
            <a:pPr algn="ctr"/>
            <a:r>
              <a:rPr lang="fr-FR" sz="1200" dirty="0"/>
              <a:t>-         Molette souris      +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TIR Centrer              TIR Pause</a:t>
            </a:r>
            <a:endParaRPr lang="fr-FR" sz="1200" dirty="0"/>
          </a:p>
          <a:p>
            <a:pPr algn="ctr"/>
            <a:r>
              <a:rPr lang="fr-FR" sz="1200" dirty="0"/>
              <a:t>?</a:t>
            </a:r>
            <a:endParaRPr lang="fr-FR" sz="1200" dirty="0">
              <a:solidFill>
                <a:srgbClr val="FF0000"/>
              </a:solidFill>
            </a:endParaRPr>
          </a:p>
          <a:p>
            <a:pPr algn="ctr"/>
            <a:r>
              <a:rPr lang="fr-FR" sz="1200" dirty="0" err="1">
                <a:solidFill>
                  <a:srgbClr val="FF0000"/>
                </a:solidFill>
              </a:rPr>
              <a:t>Paratroopers</a:t>
            </a:r>
            <a:r>
              <a:rPr lang="fr-FR" sz="1200" dirty="0">
                <a:solidFill>
                  <a:srgbClr val="FF0000"/>
                </a:solidFill>
              </a:rPr>
              <a:t> drop</a:t>
            </a:r>
            <a:endParaRPr lang="fr-FR" sz="1200" dirty="0">
              <a:solidFill>
                <a:srgbClr val="0070C0"/>
              </a:solidFill>
            </a:endParaRPr>
          </a:p>
          <a:p>
            <a:r>
              <a:rPr lang="fr-FR" sz="1200" i="1" dirty="0" err="1"/>
              <a:t>Press</a:t>
            </a:r>
            <a:r>
              <a:rPr lang="fr-FR" sz="1200" i="1" dirty="0"/>
              <a:t>:  </a:t>
            </a:r>
            <a:r>
              <a:rPr lang="en-US" sz="1200" dirty="0"/>
              <a:t>?</a:t>
            </a:r>
            <a:br>
              <a:rPr lang="fr-FR" sz="1200" dirty="0"/>
            </a:br>
            <a:r>
              <a:rPr lang="fr-FR" sz="1200" dirty="0">
                <a:solidFill>
                  <a:srgbClr val="FF0000"/>
                </a:solidFill>
              </a:rPr>
              <a:t>             Pause active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686851-8EFE-25FE-E0C2-3247B4CB7891}"/>
              </a:ext>
            </a:extLst>
          </p:cNvPr>
          <p:cNvSpPr txBox="1"/>
          <p:nvPr/>
        </p:nvSpPr>
        <p:spPr>
          <a:xfrm>
            <a:off x="223289" y="1198342"/>
            <a:ext cx="221455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Weapon</a:t>
            </a:r>
            <a:r>
              <a:rPr lang="fr-FR" sz="1200" dirty="0"/>
              <a:t> Release Button DX2</a:t>
            </a:r>
          </a:p>
          <a:p>
            <a:pPr algn="ctr"/>
            <a:r>
              <a:rPr lang="fr-FR" sz="1200" dirty="0" err="1">
                <a:solidFill>
                  <a:srgbClr val="FF0000"/>
                </a:solidFill>
              </a:rPr>
              <a:t>Weapon</a:t>
            </a:r>
            <a:r>
              <a:rPr lang="fr-FR" sz="1200" dirty="0">
                <a:solidFill>
                  <a:srgbClr val="FF0000"/>
                </a:solidFill>
              </a:rPr>
              <a:t> Release Button (Pulse)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73F96C5-D941-E637-E871-61C94B5FA2C4}"/>
              </a:ext>
            </a:extLst>
          </p:cNvPr>
          <p:cNvCxnSpPr/>
          <p:nvPr/>
        </p:nvCxnSpPr>
        <p:spPr>
          <a:xfrm flipV="1">
            <a:off x="4643438" y="2214546"/>
            <a:ext cx="142884" cy="3573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D88E3979-F77A-4853-FA9C-CD278224C02E}"/>
              </a:ext>
            </a:extLst>
          </p:cNvPr>
          <p:cNvCxnSpPr/>
          <p:nvPr/>
        </p:nvCxnSpPr>
        <p:spPr>
          <a:xfrm>
            <a:off x="4549775" y="3028950"/>
            <a:ext cx="165109" cy="40004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E4B370EA-1EE6-ABE8-9B46-F24713717B6F}"/>
              </a:ext>
            </a:extLst>
          </p:cNvPr>
          <p:cNvSpPr txBox="1"/>
          <p:nvPr/>
        </p:nvSpPr>
        <p:spPr>
          <a:xfrm>
            <a:off x="4355895" y="605036"/>
            <a:ext cx="2214554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TRIM   </a:t>
            </a:r>
            <a:r>
              <a:rPr lang="fr-FR" sz="1200" dirty="0"/>
              <a:t>         Up</a:t>
            </a:r>
          </a:p>
          <a:p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i="1" dirty="0">
                <a:solidFill>
                  <a:srgbClr val="FF0000"/>
                </a:solidFill>
              </a:rPr>
              <a:t>VUE                </a:t>
            </a:r>
            <a:r>
              <a:rPr lang="fr-FR" sz="1000" dirty="0" err="1">
                <a:solidFill>
                  <a:srgbClr val="FF0000"/>
                </a:solidFill>
              </a:rPr>
              <a:t>view</a:t>
            </a:r>
            <a:r>
              <a:rPr lang="fr-FR" sz="1000" dirty="0">
                <a:solidFill>
                  <a:srgbClr val="FF0000"/>
                </a:solidFill>
              </a:rPr>
              <a:t> Cockpit F1</a:t>
            </a:r>
          </a:p>
          <a:p>
            <a:pPr algn="ctr"/>
            <a:r>
              <a:rPr lang="fr-FR" sz="1200" dirty="0" err="1"/>
              <a:t>Left</a:t>
            </a:r>
            <a:r>
              <a:rPr lang="fr-FR" sz="1200" dirty="0"/>
              <a:t>                                      Right</a:t>
            </a:r>
          </a:p>
          <a:p>
            <a:pPr algn="ctr"/>
            <a:r>
              <a:rPr lang="fr-FR" sz="1000" dirty="0" err="1">
                <a:solidFill>
                  <a:srgbClr val="FF0000"/>
                </a:solidFill>
              </a:rPr>
              <a:t>view</a:t>
            </a:r>
            <a:r>
              <a:rPr lang="fr-FR" sz="1000" dirty="0">
                <a:solidFill>
                  <a:srgbClr val="FF0000"/>
                </a:solidFill>
              </a:rPr>
              <a:t> Externe F2                      Carte F10</a:t>
            </a:r>
          </a:p>
          <a:p>
            <a:r>
              <a:rPr lang="fr-FR" sz="1200" dirty="0"/>
              <a:t>                      Down</a:t>
            </a:r>
          </a:p>
          <a:p>
            <a:pPr algn="ctr"/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dirty="0" err="1">
                <a:solidFill>
                  <a:srgbClr val="FF0000"/>
                </a:solidFill>
              </a:rPr>
              <a:t>view</a:t>
            </a:r>
            <a:r>
              <a:rPr lang="fr-FR" sz="1000" dirty="0">
                <a:solidFill>
                  <a:srgbClr val="FF0000"/>
                </a:solidFill>
              </a:rPr>
              <a:t> </a:t>
            </a:r>
            <a:r>
              <a:rPr lang="fr-FR" sz="1000" dirty="0" err="1">
                <a:solidFill>
                  <a:srgbClr val="FF0000"/>
                </a:solidFill>
              </a:rPr>
              <a:t>FlyBy</a:t>
            </a:r>
            <a:r>
              <a:rPr lang="fr-FR" sz="1000" dirty="0">
                <a:solidFill>
                  <a:srgbClr val="FF0000"/>
                </a:solidFill>
              </a:rPr>
              <a:t> F3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FE986BAB-7F18-28D4-9D41-21C48B21EC56}"/>
              </a:ext>
            </a:extLst>
          </p:cNvPr>
          <p:cNvSpPr txBox="1"/>
          <p:nvPr/>
        </p:nvSpPr>
        <p:spPr>
          <a:xfrm>
            <a:off x="223311" y="162900"/>
            <a:ext cx="4132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/>
              <a:t>HotStick</a:t>
            </a:r>
            <a:r>
              <a:rPr lang="fr-FR" sz="2000" dirty="0"/>
              <a:t> DCS OV-10A</a:t>
            </a:r>
          </a:p>
          <a:p>
            <a:r>
              <a:rPr lang="fr-FR" sz="1100" dirty="0"/>
              <a:t>Par </a:t>
            </a:r>
            <a:r>
              <a:rPr lang="fr-FR" sz="1100" dirty="0" err="1"/>
              <a:t>HotStick</a:t>
            </a:r>
            <a:r>
              <a:rPr lang="fr-FR" sz="1100" dirty="0"/>
              <a:t> Version du 09/03/2025</a:t>
            </a:r>
          </a:p>
          <a:p>
            <a:r>
              <a:rPr lang="fr-FR" sz="1100" dirty="0"/>
              <a:t> </a:t>
            </a:r>
          </a:p>
          <a:p>
            <a:r>
              <a:rPr lang="fr-FR" sz="1100" dirty="0"/>
              <a:t>   USB 04   - Clavier (FR) – DCS (US) – Target Script (US)– </a:t>
            </a:r>
            <a:r>
              <a:rPr lang="fr-FR" sz="1100" dirty="0" err="1"/>
              <a:t>Testkey</a:t>
            </a:r>
            <a:r>
              <a:rPr lang="fr-FR" sz="1100" dirty="0"/>
              <a:t> (FR)</a:t>
            </a:r>
          </a:p>
          <a:p>
            <a:r>
              <a:rPr lang="fr-FR" sz="1100" dirty="0"/>
              <a:t>A(FR) Q(US)         A                  Q                        Q                            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0F46157-4956-DF68-0577-BB265304B64A}"/>
              </a:ext>
            </a:extLst>
          </p:cNvPr>
          <p:cNvSpPr txBox="1"/>
          <p:nvPr/>
        </p:nvSpPr>
        <p:spPr>
          <a:xfrm>
            <a:off x="298401" y="8027768"/>
            <a:ext cx="32403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TIR </a:t>
            </a:r>
          </a:p>
          <a:p>
            <a:r>
              <a:rPr lang="fr-FR" sz="1100" b="1" dirty="0"/>
              <a:t>Profil « 51th F18 »</a:t>
            </a:r>
          </a:p>
          <a:p>
            <a:r>
              <a:rPr lang="fr-FR" sz="1100" dirty="0"/>
              <a:t>Centrer   = SHIFT+F7</a:t>
            </a:r>
          </a:p>
          <a:p>
            <a:r>
              <a:rPr lang="fr-FR" sz="1100" dirty="0"/>
              <a:t>Pause      = SHIFT+F8</a:t>
            </a:r>
          </a:p>
          <a:p>
            <a:r>
              <a:rPr lang="fr-FR" sz="1100" dirty="0"/>
              <a:t>Précision = SHIFT+F3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5BBB6BB-8521-AE2D-CBA2-E509D45FCE6A}"/>
              </a:ext>
            </a:extLst>
          </p:cNvPr>
          <p:cNvSpPr txBox="1"/>
          <p:nvPr/>
        </p:nvSpPr>
        <p:spPr>
          <a:xfrm>
            <a:off x="230960" y="5688445"/>
            <a:ext cx="231596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Arrêt auto = WING + Fin</a:t>
            </a:r>
          </a:p>
          <a:p>
            <a:r>
              <a:rPr lang="fr-FR" sz="1100" dirty="0"/>
              <a:t>Aff. Cde:= CTLD + Entrée</a:t>
            </a:r>
          </a:p>
          <a:p>
            <a:r>
              <a:rPr lang="fr-FR" sz="1100" dirty="0"/>
              <a:t>Démarrage auto = WING + Home</a:t>
            </a:r>
          </a:p>
          <a:p>
            <a:r>
              <a:rPr lang="fr-FR" sz="1100" dirty="0"/>
              <a:t>Aff. Avion sur </a:t>
            </a:r>
            <a:r>
              <a:rPr lang="fr-FR" sz="1100" dirty="0" err="1"/>
              <a:t>Kneeboard</a:t>
            </a:r>
            <a:r>
              <a:rPr lang="fr-FR" sz="1100" dirty="0"/>
              <a:t> = CTLD + K</a:t>
            </a:r>
          </a:p>
          <a:p>
            <a:r>
              <a:rPr lang="fr-FR" sz="1100" dirty="0"/>
              <a:t>Vue </a:t>
            </a:r>
            <a:r>
              <a:rPr lang="fr-FR" sz="1100" dirty="0" err="1"/>
              <a:t>supercarrier</a:t>
            </a:r>
            <a:r>
              <a:rPr lang="fr-FR" sz="1100" dirty="0"/>
              <a:t> = CTLG + F9</a:t>
            </a:r>
          </a:p>
          <a:p>
            <a:r>
              <a:rPr lang="fr-FR" sz="1100" dirty="0"/>
              <a:t>Cam. Catapulte = CTLD + F9</a:t>
            </a:r>
          </a:p>
          <a:p>
            <a:r>
              <a:rPr lang="fr-FR" sz="1100" dirty="0"/>
              <a:t>Vue Officier appontage = ALTG + F9</a:t>
            </a:r>
          </a:p>
          <a:p>
            <a:r>
              <a:rPr lang="fr-FR" sz="1100" dirty="0"/>
              <a:t>Vue </a:t>
            </a:r>
            <a:r>
              <a:rPr lang="fr-FR" sz="1100" dirty="0" err="1"/>
              <a:t>AirBoss</a:t>
            </a:r>
            <a:r>
              <a:rPr lang="fr-FR" sz="1100" dirty="0"/>
              <a:t> = ALTD + F9</a:t>
            </a:r>
          </a:p>
          <a:p>
            <a:r>
              <a:rPr lang="fr-FR" sz="1100" dirty="0"/>
              <a:t>Affichage score = %</a:t>
            </a:r>
          </a:p>
          <a:p>
            <a:endParaRPr lang="fr-FR" sz="1100" dirty="0"/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E945A845-2F68-BC0D-9B49-129A31765478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3872602" y="7125234"/>
            <a:ext cx="227207" cy="803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30750A8E-DF9A-8F30-EE67-A7F423CF07CE}"/>
              </a:ext>
            </a:extLst>
          </p:cNvPr>
          <p:cNvSpPr txBox="1"/>
          <p:nvPr/>
        </p:nvSpPr>
        <p:spPr>
          <a:xfrm>
            <a:off x="6046218" y="8568136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1/2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6CD22EF-E81A-FE6F-8977-F2C163C3769D}"/>
              </a:ext>
            </a:extLst>
          </p:cNvPr>
          <p:cNvSpPr txBox="1"/>
          <p:nvPr/>
        </p:nvSpPr>
        <p:spPr>
          <a:xfrm>
            <a:off x="4953000" y="8029574"/>
            <a:ext cx="238126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F0231B9-B04B-8BAB-F008-CCA6EB997E84}"/>
              </a:ext>
            </a:extLst>
          </p:cNvPr>
          <p:cNvSpPr txBox="1"/>
          <p:nvPr/>
        </p:nvSpPr>
        <p:spPr>
          <a:xfrm>
            <a:off x="230689" y="5029526"/>
            <a:ext cx="22325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Fenêtre coordo. en F10 = </a:t>
            </a:r>
            <a:r>
              <a:rPr lang="fr-FR" sz="1100" dirty="0" err="1"/>
              <a:t>ALTG+Clic</a:t>
            </a:r>
            <a:endParaRPr lang="fr-FR" sz="1100" dirty="0"/>
          </a:p>
          <a:p>
            <a:r>
              <a:rPr lang="fr-FR" sz="1100" dirty="0"/>
              <a:t>Type coordo. en F10 =  ALTG+Y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EB151E4-7458-6DA6-4793-60F4987BB4F2}"/>
              </a:ext>
            </a:extLst>
          </p:cNvPr>
          <p:cNvSpPr txBox="1"/>
          <p:nvPr/>
        </p:nvSpPr>
        <p:spPr>
          <a:xfrm>
            <a:off x="4633928" y="2570378"/>
            <a:ext cx="211741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strike="sngStrike" dirty="0"/>
              <a:t>?</a:t>
            </a:r>
            <a:endParaRPr lang="fr-FR" sz="1200" b="1" strike="sngStrike" dirty="0"/>
          </a:p>
          <a:p>
            <a:r>
              <a:rPr lang="fr-FR" sz="1200" dirty="0" err="1">
                <a:solidFill>
                  <a:srgbClr val="FF0000"/>
                </a:solidFill>
              </a:rPr>
              <a:t>Refuel</a:t>
            </a:r>
            <a:r>
              <a:rPr lang="fr-FR" sz="1200" dirty="0">
                <a:solidFill>
                  <a:srgbClr val="FF0000"/>
                </a:solidFill>
              </a:rPr>
              <a:t> &amp; </a:t>
            </a:r>
            <a:r>
              <a:rPr lang="fr-FR" sz="1200" dirty="0" err="1">
                <a:solidFill>
                  <a:srgbClr val="FF0000"/>
                </a:solidFill>
              </a:rPr>
              <a:t>Reload</a:t>
            </a:r>
            <a:r>
              <a:rPr lang="fr-FR" sz="1200" dirty="0">
                <a:solidFill>
                  <a:srgbClr val="FF0000"/>
                </a:solidFill>
              </a:rPr>
              <a:t>     (Open </a:t>
            </a:r>
            <a:r>
              <a:rPr lang="fr-FR" sz="1200" dirty="0" err="1">
                <a:solidFill>
                  <a:srgbClr val="FF0000"/>
                </a:solidFill>
              </a:rPr>
              <a:t>door</a:t>
            </a:r>
            <a:r>
              <a:rPr lang="fr-FR" sz="12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392109B-DD54-D0D9-4F89-84A19F842D13}"/>
              </a:ext>
            </a:extLst>
          </p:cNvPr>
          <p:cNvSpPr txBox="1"/>
          <p:nvPr/>
        </p:nvSpPr>
        <p:spPr>
          <a:xfrm>
            <a:off x="4633936" y="2111805"/>
            <a:ext cx="211741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 err="1"/>
              <a:t>Windshied</a:t>
            </a:r>
            <a:r>
              <a:rPr lang="fr-FR" sz="1200" dirty="0"/>
              <a:t> Wiper</a:t>
            </a:r>
          </a:p>
          <a:p>
            <a:r>
              <a:rPr lang="fr-FR" sz="1200" dirty="0">
                <a:solidFill>
                  <a:srgbClr val="FF0000"/>
                </a:solidFill>
              </a:rPr>
              <a:t>Rétroviseur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5482CAD-F78F-F222-523B-7D768DEC21F9}"/>
              </a:ext>
            </a:extLst>
          </p:cNvPr>
          <p:cNvSpPr txBox="1"/>
          <p:nvPr/>
        </p:nvSpPr>
        <p:spPr>
          <a:xfrm>
            <a:off x="2139208" y="4613633"/>
            <a:ext cx="1166093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?</a:t>
            </a:r>
          </a:p>
          <a:p>
            <a:r>
              <a:rPr lang="fr-FR" sz="1200" dirty="0">
                <a:solidFill>
                  <a:srgbClr val="FF0000"/>
                </a:solidFill>
              </a:rPr>
              <a:t>Pause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E67A0E2-206F-01B0-4DAB-52BBEE809D12}"/>
              </a:ext>
            </a:extLst>
          </p:cNvPr>
          <p:cNvSpPr txBox="1"/>
          <p:nvPr/>
        </p:nvSpPr>
        <p:spPr>
          <a:xfrm>
            <a:off x="4005064" y="7387092"/>
            <a:ext cx="28803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?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545740D-D609-5F78-95B7-22C793C92179}"/>
              </a:ext>
            </a:extLst>
          </p:cNvPr>
          <p:cNvSpPr txBox="1"/>
          <p:nvPr/>
        </p:nvSpPr>
        <p:spPr>
          <a:xfrm>
            <a:off x="4355895" y="326927"/>
            <a:ext cx="221455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</a:rPr>
              <a:t>Bogey dope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656AEA7-9146-B060-2406-34F98DF948A7}"/>
              </a:ext>
            </a:extLst>
          </p:cNvPr>
          <p:cNvSpPr txBox="1"/>
          <p:nvPr/>
        </p:nvSpPr>
        <p:spPr>
          <a:xfrm>
            <a:off x="4355895" y="1770684"/>
            <a:ext cx="221455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                            </a:t>
            </a:r>
            <a:r>
              <a:rPr lang="fr-FR" sz="1200" dirty="0">
                <a:solidFill>
                  <a:srgbClr val="FF0000"/>
                </a:solidFill>
              </a:rPr>
              <a:t>?</a:t>
            </a:r>
            <a:r>
              <a:rPr lang="fr-FR" sz="1200" dirty="0"/>
              <a:t> 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50674B-44A0-2CAC-DA6D-3A15A462D15F}"/>
              </a:ext>
            </a:extLst>
          </p:cNvPr>
          <p:cNvSpPr txBox="1"/>
          <p:nvPr/>
        </p:nvSpPr>
        <p:spPr>
          <a:xfrm>
            <a:off x="2139208" y="6894401"/>
            <a:ext cx="17333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 err="1"/>
              <a:t>Weapon</a:t>
            </a:r>
            <a:r>
              <a:rPr lang="fr-FR" sz="1200" dirty="0"/>
              <a:t> Gun Button DX1</a:t>
            </a:r>
          </a:p>
          <a:p>
            <a:pPr algn="r"/>
            <a:r>
              <a:rPr lang="fr-FR" sz="1200" dirty="0">
                <a:solidFill>
                  <a:srgbClr val="FF0000"/>
                </a:solidFill>
              </a:rPr>
              <a:t>Guns L &amp; R On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A8F5D4F-81F1-EF87-618A-D5C9D8D84986}"/>
              </a:ext>
            </a:extLst>
          </p:cNvPr>
          <p:cNvSpPr txBox="1"/>
          <p:nvPr/>
        </p:nvSpPr>
        <p:spPr>
          <a:xfrm>
            <a:off x="24991" y="10786"/>
            <a:ext cx="1387785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highlight>
                  <a:srgbClr val="FFFF00"/>
                </a:highlight>
              </a:rPr>
              <a:t>Appui long/Long </a:t>
            </a:r>
            <a:r>
              <a:rPr lang="fr-FR" sz="1000" dirty="0" err="1">
                <a:highlight>
                  <a:srgbClr val="FFFF00"/>
                </a:highlight>
              </a:rPr>
              <a:t>press</a:t>
            </a:r>
            <a:endParaRPr lang="fr-FR" sz="1000" u="sng" dirty="0">
              <a:highlight>
                <a:srgbClr val="FFFF00"/>
              </a:highlight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6E6EB20-FEDC-A16F-48B7-0F70B7FD3A76}"/>
              </a:ext>
            </a:extLst>
          </p:cNvPr>
          <p:cNvSpPr txBox="1"/>
          <p:nvPr/>
        </p:nvSpPr>
        <p:spPr>
          <a:xfrm>
            <a:off x="230960" y="7420123"/>
            <a:ext cx="22904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/>
              <a:t>ZSU-23:          2,4 km   1,3 NM</a:t>
            </a:r>
          </a:p>
          <a:p>
            <a:r>
              <a:rPr lang="fr-FR" sz="1100" b="1" dirty="0"/>
              <a:t>Porté SA-18: 4,6 km   2.5 NM</a:t>
            </a:r>
          </a:p>
          <a:p>
            <a:r>
              <a:rPr lang="fr-FR" sz="1100" b="1" dirty="0"/>
              <a:t>T90 missile:      5 km   2.7 NM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839A72F-3A4F-B78D-7951-A04812210C49}"/>
              </a:ext>
            </a:extLst>
          </p:cNvPr>
          <p:cNvSpPr txBox="1"/>
          <p:nvPr/>
        </p:nvSpPr>
        <p:spPr>
          <a:xfrm>
            <a:off x="214290" y="1945767"/>
            <a:ext cx="2143140" cy="12618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/>
              <a:t>GUN       </a:t>
            </a:r>
            <a:r>
              <a:rPr lang="fr-FR" sz="1200" dirty="0"/>
              <a:t>MK4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MK4 Off</a:t>
            </a:r>
          </a:p>
          <a:p>
            <a:r>
              <a:rPr lang="fr-FR" sz="1200" dirty="0"/>
              <a:t>Guns L On                   Guns R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Guns L Off                   Guns R On</a:t>
            </a:r>
          </a:p>
          <a:p>
            <a:pPr algn="ctr"/>
            <a:r>
              <a:rPr lang="fr-FR" sz="1200" dirty="0" err="1"/>
              <a:t>Fumi</a:t>
            </a:r>
            <a:r>
              <a:rPr lang="fr-FR" sz="1200" dirty="0"/>
              <a:t> On</a:t>
            </a:r>
            <a:br>
              <a:rPr lang="fr-FR" sz="1200" dirty="0"/>
            </a:br>
            <a:r>
              <a:rPr lang="fr-FR" sz="1200" dirty="0" err="1">
                <a:solidFill>
                  <a:srgbClr val="FF0000"/>
                </a:solidFill>
              </a:rPr>
              <a:t>Fumi</a:t>
            </a:r>
            <a:r>
              <a:rPr lang="fr-FR" sz="1200" dirty="0">
                <a:solidFill>
                  <a:srgbClr val="FF0000"/>
                </a:solidFill>
              </a:rPr>
              <a:t> Off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DC31520-F7C3-0AD1-852C-6EF6926B4B4C}"/>
              </a:ext>
            </a:extLst>
          </p:cNvPr>
          <p:cNvSpPr txBox="1"/>
          <p:nvPr/>
        </p:nvSpPr>
        <p:spPr>
          <a:xfrm>
            <a:off x="4098140" y="3120045"/>
            <a:ext cx="2571744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/>
              <a:t>ARMEMENT</a:t>
            </a:r>
            <a:r>
              <a:rPr lang="fr-FR" sz="1200" dirty="0"/>
              <a:t>       2 L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2 L Off</a:t>
            </a:r>
          </a:p>
          <a:p>
            <a:endParaRPr lang="fr-FR" sz="1200" dirty="0">
              <a:solidFill>
                <a:srgbClr val="FF0000"/>
              </a:solidFill>
            </a:endParaRPr>
          </a:p>
          <a:p>
            <a:pPr algn="ctr"/>
            <a:r>
              <a:rPr lang="fr-FR" sz="1200" dirty="0"/>
              <a:t>1 L On                                5 R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1 L Off                               5 R Off</a:t>
            </a:r>
          </a:p>
          <a:p>
            <a:pPr algn="ctr"/>
            <a:r>
              <a:rPr lang="fr-FR" sz="1200" dirty="0"/>
              <a:t>4 R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4 R Off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AFD17B2-27C4-1D50-BF1C-9A135DB87FCE}"/>
              </a:ext>
            </a:extLst>
          </p:cNvPr>
          <p:cNvSpPr txBox="1"/>
          <p:nvPr/>
        </p:nvSpPr>
        <p:spPr>
          <a:xfrm>
            <a:off x="5919807" y="1368029"/>
            <a:ext cx="913538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  <a:highlight>
                  <a:srgbClr val="FFFF00"/>
                </a:highlight>
              </a:rPr>
              <a:t>T</a:t>
            </a:r>
            <a:r>
              <a:rPr lang="fr-FR" sz="1200" dirty="0">
                <a:solidFill>
                  <a:srgbClr val="FF0000"/>
                </a:solidFill>
              </a:rPr>
              <a:t>rim</a:t>
            </a:r>
            <a:r>
              <a:rPr lang="fr-FR" sz="1200" dirty="0"/>
              <a:t> </a:t>
            </a:r>
            <a:r>
              <a:rPr lang="fr-FR" sz="1200" dirty="0">
                <a:solidFill>
                  <a:srgbClr val="FF0000"/>
                </a:solidFill>
              </a:rPr>
              <a:t>Reset</a:t>
            </a:r>
            <a:endParaRPr lang="fr-FR" sz="1200" u="sng" dirty="0">
              <a:solidFill>
                <a:srgbClr val="FF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9760201-61F8-C511-016E-D76F2FC5D82B}"/>
              </a:ext>
            </a:extLst>
          </p:cNvPr>
          <p:cNvSpPr txBox="1"/>
          <p:nvPr/>
        </p:nvSpPr>
        <p:spPr>
          <a:xfrm>
            <a:off x="2357430" y="7356129"/>
            <a:ext cx="151517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rgbClr val="FF0000"/>
                </a:solidFill>
              </a:rPr>
              <a:t>Guns L &amp; R Off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E8E8F1D-969F-5E21-D8C4-056041514476}"/>
              </a:ext>
            </a:extLst>
          </p:cNvPr>
          <p:cNvSpPr txBox="1"/>
          <p:nvPr/>
        </p:nvSpPr>
        <p:spPr>
          <a:xfrm>
            <a:off x="4322353" y="4592333"/>
            <a:ext cx="1737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Max speed 350 </a:t>
            </a:r>
            <a:r>
              <a:rPr lang="fr-FR" sz="1400" dirty="0" err="1"/>
              <a:t>knots</a:t>
            </a:r>
            <a:endParaRPr lang="fr-FR" sz="1400" dirty="0"/>
          </a:p>
          <a:p>
            <a:r>
              <a:rPr lang="fr-FR" sz="1400" dirty="0"/>
              <a:t>Max G     +7    -3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9ECCE36-C288-46B8-A6D2-2C926D082214}"/>
              </a:ext>
            </a:extLst>
          </p:cNvPr>
          <p:cNvSpPr txBox="1"/>
          <p:nvPr/>
        </p:nvSpPr>
        <p:spPr>
          <a:xfrm>
            <a:off x="4334888" y="5381064"/>
            <a:ext cx="229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u="sng" dirty="0"/>
              <a:t>Armement:</a:t>
            </a:r>
          </a:p>
          <a:p>
            <a:r>
              <a:rPr lang="fr-FR" sz="1200" dirty="0"/>
              <a:t>Pour les roquettes fumigènes</a:t>
            </a:r>
          </a:p>
          <a:p>
            <a:r>
              <a:rPr lang="fr-FR" sz="1200" dirty="0"/>
              <a:t>choisir:  « -FM » et pas « TP-FM »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869B65-0CFD-9EB1-9C78-963D5D01A356}"/>
              </a:ext>
            </a:extLst>
          </p:cNvPr>
          <p:cNvSpPr txBox="1"/>
          <p:nvPr/>
        </p:nvSpPr>
        <p:spPr>
          <a:xfrm>
            <a:off x="2692172" y="4141082"/>
            <a:ext cx="893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&lt; 1000 </a:t>
            </a:r>
            <a:r>
              <a:rPr lang="fr-FR" sz="1200" dirty="0" err="1"/>
              <a:t>feet</a:t>
            </a:r>
            <a:endParaRPr lang="fr-FR" sz="1200" dirty="0"/>
          </a:p>
          <a:p>
            <a:r>
              <a:rPr lang="fr-FR" sz="1200" dirty="0"/>
              <a:t>&lt;   140 </a:t>
            </a:r>
            <a:r>
              <a:rPr lang="fr-FR" sz="1200" dirty="0" err="1"/>
              <a:t>kts</a:t>
            </a:r>
            <a:endParaRPr lang="fr-FR" sz="1200" dirty="0"/>
          </a:p>
          <a:p>
            <a:endParaRPr lang="fr-FR" sz="1200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034C2A7-7F7D-774C-ABB4-68E5F62DB425}"/>
              </a:ext>
            </a:extLst>
          </p:cNvPr>
          <p:cNvCxnSpPr/>
          <p:nvPr/>
        </p:nvCxnSpPr>
        <p:spPr>
          <a:xfrm flipH="1">
            <a:off x="1772816" y="4401678"/>
            <a:ext cx="876287" cy="147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025047D-0C43-EA06-1786-4AE7A0C6D64D}"/>
              </a:ext>
            </a:extLst>
          </p:cNvPr>
          <p:cNvSpPr txBox="1"/>
          <p:nvPr/>
        </p:nvSpPr>
        <p:spPr>
          <a:xfrm>
            <a:off x="2378762" y="1398429"/>
            <a:ext cx="1869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Utile pour roquette fumigène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3775D1A-5259-5D7F-A3D3-829ACD00B03C}"/>
              </a:ext>
            </a:extLst>
          </p:cNvPr>
          <p:cNvSpPr txBox="1"/>
          <p:nvPr/>
        </p:nvSpPr>
        <p:spPr>
          <a:xfrm>
            <a:off x="1661365" y="-26970"/>
            <a:ext cx="438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Paratroopers</a:t>
            </a:r>
            <a:r>
              <a:rPr lang="fr-FR" sz="1200" dirty="0"/>
              <a:t> drop 1000’ max </a:t>
            </a:r>
            <a:r>
              <a:rPr lang="fr-FR" sz="1200" dirty="0" err="1"/>
              <a:t>above</a:t>
            </a:r>
            <a:r>
              <a:rPr lang="fr-FR" sz="1200" dirty="0"/>
              <a:t> </a:t>
            </a:r>
            <a:r>
              <a:rPr lang="fr-FR" sz="1200" dirty="0" err="1"/>
              <a:t>ground</a:t>
            </a:r>
            <a:r>
              <a:rPr lang="fr-FR" sz="1200" dirty="0"/>
              <a:t> and max speed 140 </a:t>
            </a:r>
            <a:r>
              <a:rPr lang="fr-FR" sz="1200" dirty="0" err="1"/>
              <a:t>kn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88520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hilippe\Documents\warthog\488598ThrustmasterHotasWarthogThrott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07" y="35747"/>
            <a:ext cx="6643710" cy="8998210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205679" y="1384720"/>
            <a:ext cx="1214446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200" dirty="0"/>
              <a:t> ? </a:t>
            </a:r>
            <a:r>
              <a:rPr lang="fr-FR" sz="1200" dirty="0">
                <a:solidFill>
                  <a:srgbClr val="00B050"/>
                </a:solidFill>
                <a:sym typeface="Wingdings" panose="05000000000000000000" pitchFamily="2" charset="2"/>
              </a:rPr>
              <a:t></a:t>
            </a:r>
          </a:p>
          <a:p>
            <a:pPr algn="r"/>
            <a:r>
              <a:rPr lang="fr-FR" sz="1200" dirty="0"/>
              <a:t>? </a:t>
            </a:r>
            <a:r>
              <a:rPr lang="fr-FR" sz="1200" dirty="0">
                <a:solidFill>
                  <a:srgbClr val="FF0000"/>
                </a:solidFill>
                <a:sym typeface="Wingdings" panose="05000000000000000000" pitchFamily="2" charset="2"/>
              </a:rPr>
              <a:t></a:t>
            </a:r>
            <a:r>
              <a:rPr lang="fr-FR" sz="1200" dirty="0"/>
              <a:t> </a:t>
            </a:r>
          </a:p>
          <a:p>
            <a:pPr algn="r"/>
            <a:r>
              <a:rPr lang="fr-FR" sz="1200" dirty="0"/>
              <a:t>? </a:t>
            </a:r>
            <a:r>
              <a:rPr lang="fr-FR" sz="1200" dirty="0">
                <a:solidFill>
                  <a:srgbClr val="FFC000"/>
                </a:solidFill>
                <a:sym typeface="Wingdings" panose="05000000000000000000" pitchFamily="2" charset="2"/>
              </a:rPr>
              <a:t></a:t>
            </a:r>
            <a:r>
              <a:rPr lang="fr-FR" sz="1200" dirty="0"/>
              <a:t> </a:t>
            </a:r>
          </a:p>
          <a:p>
            <a:pPr algn="r"/>
            <a:r>
              <a:rPr lang="fr-FR" sz="1200" dirty="0"/>
              <a:t>? </a:t>
            </a:r>
            <a:r>
              <a:rPr lang="fr-FR" sz="1200" dirty="0">
                <a:solidFill>
                  <a:schemeClr val="accent4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</a:t>
            </a:r>
            <a:r>
              <a:rPr lang="fr-FR" sz="1200" dirty="0"/>
              <a:t> </a:t>
            </a:r>
          </a:p>
          <a:p>
            <a:pPr algn="r"/>
            <a:r>
              <a:rPr lang="fr-FR" sz="1200" dirty="0"/>
              <a:t> ? </a:t>
            </a:r>
            <a:r>
              <a:rPr lang="fr-FR" sz="1200" dirty="0">
                <a:solidFill>
                  <a:srgbClr val="00B0F0"/>
                </a:solidFill>
                <a:sym typeface="Wingdings" panose="05000000000000000000" pitchFamily="2" charset="2"/>
              </a:rPr>
              <a:t></a:t>
            </a:r>
            <a:r>
              <a:rPr lang="fr-FR" sz="1200" dirty="0"/>
              <a:t>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013183" y="6710222"/>
            <a:ext cx="182784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Av:  Nav Light Flash</a:t>
            </a:r>
          </a:p>
          <a:p>
            <a:r>
              <a:rPr lang="fr-FR" sz="1200" dirty="0"/>
              <a:t>Mil. Nav Light Fixe</a:t>
            </a:r>
          </a:p>
          <a:p>
            <a:r>
              <a:rPr lang="fr-FR" sz="1200" dirty="0"/>
              <a:t>Ar:  Nav Light Off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857" y="7162850"/>
            <a:ext cx="2368487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B0F0"/>
                </a:solidFill>
              </a:rPr>
              <a:t>-                 SRS Dixième                  +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SRS </a:t>
            </a:r>
            <a:r>
              <a:rPr lang="fr-FR" sz="1200" dirty="0" err="1">
                <a:solidFill>
                  <a:srgbClr val="FF0000"/>
                </a:solidFill>
              </a:rPr>
              <a:t>cy</a:t>
            </a:r>
            <a:r>
              <a:rPr lang="fr-FR" sz="1200" dirty="0">
                <a:solidFill>
                  <a:srgbClr val="FF0000"/>
                </a:solidFill>
              </a:rPr>
              <a:t>. </a:t>
            </a:r>
            <a:r>
              <a:rPr lang="fr-FR" sz="1200" dirty="0" err="1">
                <a:solidFill>
                  <a:srgbClr val="FF0000"/>
                </a:solidFill>
              </a:rPr>
              <a:t>overl</a:t>
            </a:r>
            <a:r>
              <a:rPr lang="fr-FR" sz="1200" dirty="0">
                <a:solidFill>
                  <a:srgbClr val="FF0000"/>
                </a:solidFill>
              </a:rPr>
              <a:t>.                                    </a:t>
            </a:r>
            <a:r>
              <a:rPr lang="fr-FR" sz="1200" dirty="0"/>
              <a:t>?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9218" y="8147246"/>
            <a:ext cx="288345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Off                        </a:t>
            </a:r>
            <a:r>
              <a:rPr lang="fr-FR" sz="1200" dirty="0" err="1"/>
              <a:t>Hud</a:t>
            </a:r>
            <a:r>
              <a:rPr lang="fr-FR" sz="1200" dirty="0"/>
              <a:t> Teinté                       On</a:t>
            </a:r>
          </a:p>
          <a:p>
            <a:r>
              <a:rPr lang="fr-FR" sz="1200" dirty="0">
                <a:solidFill>
                  <a:srgbClr val="FF0000"/>
                </a:solidFill>
              </a:rPr>
              <a:t>  -                       </a:t>
            </a:r>
            <a:r>
              <a:rPr lang="fr-FR" sz="1200" dirty="0">
                <a:solidFill>
                  <a:srgbClr val="00B0F0"/>
                </a:solidFill>
              </a:rPr>
              <a:t>SRS</a:t>
            </a:r>
            <a:r>
              <a:rPr lang="fr-FR" sz="1200" dirty="0">
                <a:solidFill>
                  <a:srgbClr val="FF0000"/>
                </a:solidFill>
              </a:rPr>
              <a:t> Centième                       +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39073" y="5429256"/>
            <a:ext cx="307561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Zoom + lent ou VR max DX27 (</a:t>
            </a:r>
            <a:r>
              <a:rPr lang="fr-FR" sz="1200" dirty="0" err="1"/>
              <a:t>modif</a:t>
            </a:r>
            <a:r>
              <a:rPr lang="fr-FR" sz="1200" dirty="0"/>
              <a:t> dans </a:t>
            </a:r>
            <a:r>
              <a:rPr lang="fr-FR" sz="1200" dirty="0" err="1"/>
              <a:t>tmc</a:t>
            </a:r>
            <a:r>
              <a:rPr lang="fr-FR" sz="1200" dirty="0"/>
              <a:t>)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Zoom + </a:t>
            </a:r>
            <a:r>
              <a:rPr lang="fr-FR" sz="1200" dirty="0" err="1">
                <a:solidFill>
                  <a:srgbClr val="FF0000"/>
                </a:solidFill>
              </a:rPr>
              <a:t>Inst</a:t>
            </a:r>
            <a:r>
              <a:rPr lang="fr-FR" sz="1200" dirty="0">
                <a:solidFill>
                  <a:srgbClr val="FF0000"/>
                </a:solidFill>
              </a:rPr>
              <a:t>. temporaire</a:t>
            </a:r>
          </a:p>
          <a:p>
            <a:r>
              <a:rPr lang="fr-FR" sz="1200" dirty="0"/>
              <a:t>   </a:t>
            </a:r>
            <a:r>
              <a:rPr lang="fr-FR" sz="1200" dirty="0">
                <a:solidFill>
                  <a:srgbClr val="00B0F0"/>
                </a:solidFill>
              </a:rPr>
              <a:t>SRS</a:t>
            </a:r>
            <a:r>
              <a:rPr lang="fr-FR" sz="1200" dirty="0"/>
              <a:t> UHF                               Menu Radio</a:t>
            </a:r>
          </a:p>
          <a:p>
            <a:r>
              <a:rPr lang="fr-FR" sz="1200" dirty="0">
                <a:solidFill>
                  <a:srgbClr val="FF0000"/>
                </a:solidFill>
              </a:rPr>
              <a:t>               NVG -                            NVG +</a:t>
            </a:r>
          </a:p>
          <a:p>
            <a:pPr algn="ctr"/>
            <a:r>
              <a:rPr lang="fr-FR" sz="1200" dirty="0"/>
              <a:t>Zoom – lent ou VR moyen DX29</a:t>
            </a:r>
          </a:p>
          <a:p>
            <a:r>
              <a:rPr lang="fr-FR" sz="1200" dirty="0">
                <a:solidFill>
                  <a:srgbClr val="FF0000"/>
                </a:solidFill>
              </a:rPr>
              <a:t>                      Zoom défaut</a:t>
            </a:r>
          </a:p>
        </p:txBody>
      </p:sp>
      <p:cxnSp>
        <p:nvCxnSpPr>
          <p:cNvPr id="12" name="Connecteur droit 11"/>
          <p:cNvCxnSpPr/>
          <p:nvPr/>
        </p:nvCxnSpPr>
        <p:spPr>
          <a:xfrm rot="5400000">
            <a:off x="1946278" y="6698468"/>
            <a:ext cx="394480" cy="7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90597" y="3864114"/>
            <a:ext cx="13457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        </a:t>
            </a:r>
            <a:r>
              <a:rPr lang="fr-FR" sz="1200" dirty="0" err="1"/>
              <a:t>Gear</a:t>
            </a:r>
            <a:endParaRPr lang="fr-FR" sz="1200" dirty="0"/>
          </a:p>
          <a:p>
            <a:pPr marL="171450" indent="-171450">
              <a:buFont typeface="Wingdings" panose="05000000000000000000" pitchFamily="2" charset="2"/>
              <a:buChar char="é"/>
            </a:pPr>
            <a:r>
              <a:rPr lang="fr-FR" sz="1200" dirty="0"/>
              <a:t> Up</a:t>
            </a:r>
          </a:p>
          <a:p>
            <a:r>
              <a:rPr lang="fr-FR" sz="1200" dirty="0">
                <a:latin typeface="Wingdings" pitchFamily="2" charset="2"/>
              </a:rPr>
              <a:t>ê</a:t>
            </a:r>
            <a:r>
              <a:rPr lang="fr-FR" sz="1200" dirty="0"/>
              <a:t>  Down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959122" y="4915278"/>
            <a:ext cx="162939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?</a:t>
            </a:r>
            <a:endParaRPr lang="fr-FR" sz="1200" dirty="0">
              <a:highlight>
                <a:srgbClr val="00FF00"/>
              </a:highlight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286254" y="3163289"/>
            <a:ext cx="206644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?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?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275765" y="2744147"/>
            <a:ext cx="253603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Engine Condition Levers (Axe)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005064" y="1128361"/>
            <a:ext cx="2824947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u="sng" dirty="0">
                <a:solidFill>
                  <a:srgbClr val="00B0F0"/>
                </a:solidFill>
              </a:rPr>
              <a:t>SRS Dizaine</a:t>
            </a:r>
            <a:r>
              <a:rPr lang="fr-FR" sz="1200" dirty="0">
                <a:solidFill>
                  <a:srgbClr val="00B0F0"/>
                </a:solidFill>
              </a:rPr>
              <a:t>                        </a:t>
            </a:r>
            <a:r>
              <a:rPr lang="fr-FR" sz="1200" u="sng" dirty="0">
                <a:solidFill>
                  <a:srgbClr val="00B0F0"/>
                </a:solidFill>
              </a:rPr>
              <a:t>SRS Unité     </a:t>
            </a:r>
          </a:p>
          <a:p>
            <a:r>
              <a:rPr lang="fr-FR" sz="1200" dirty="0"/>
              <a:t>                  </a:t>
            </a:r>
            <a:r>
              <a:rPr lang="fr-FR" sz="1200" dirty="0">
                <a:solidFill>
                  <a:srgbClr val="00B0F0"/>
                </a:solidFill>
              </a:rPr>
              <a:t>+</a:t>
            </a:r>
            <a:r>
              <a:rPr lang="fr-FR" sz="1200" dirty="0"/>
              <a:t>               </a:t>
            </a:r>
            <a:r>
              <a:rPr lang="fr-FR" sz="1200" dirty="0">
                <a:latin typeface="Wingdings" pitchFamily="2" charset="2"/>
              </a:rPr>
              <a:t>é</a:t>
            </a:r>
            <a:r>
              <a:rPr lang="fr-FR" sz="1200" dirty="0"/>
              <a:t>                   </a:t>
            </a:r>
            <a:r>
              <a:rPr lang="fr-FR" sz="1200" dirty="0">
                <a:solidFill>
                  <a:srgbClr val="00B0F0"/>
                </a:solidFill>
              </a:rPr>
              <a:t>+</a:t>
            </a:r>
          </a:p>
          <a:p>
            <a:r>
              <a:rPr lang="fr-FR" sz="1200" dirty="0"/>
              <a:t>                                    =       </a:t>
            </a:r>
          </a:p>
          <a:p>
            <a:r>
              <a:rPr lang="fr-FR" sz="1200" dirty="0"/>
              <a:t>                  </a:t>
            </a:r>
            <a:r>
              <a:rPr lang="fr-FR" sz="1200" dirty="0">
                <a:solidFill>
                  <a:srgbClr val="00B0F0"/>
                </a:solidFill>
              </a:rPr>
              <a:t>-</a:t>
            </a:r>
            <a:r>
              <a:rPr lang="fr-FR" sz="1200" dirty="0"/>
              <a:t>                </a:t>
            </a:r>
            <a:r>
              <a:rPr lang="fr-FR" sz="1200" dirty="0">
                <a:latin typeface="Wingdings" pitchFamily="2" charset="2"/>
              </a:rPr>
              <a:t>ê</a:t>
            </a:r>
            <a:r>
              <a:rPr lang="fr-FR" sz="1200" dirty="0"/>
              <a:t>                   </a:t>
            </a:r>
            <a:r>
              <a:rPr lang="fr-FR" sz="1200" dirty="0">
                <a:solidFill>
                  <a:srgbClr val="00B0F0"/>
                </a:solidFill>
              </a:rPr>
              <a:t>-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116295" y="357413"/>
            <a:ext cx="152958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é"/>
            </a:pPr>
            <a:r>
              <a:rPr lang="fr-FR" sz="1200" dirty="0"/>
              <a:t>?</a:t>
            </a:r>
          </a:p>
          <a:p>
            <a:r>
              <a:rPr lang="fr-FR" sz="1200" dirty="0">
                <a:latin typeface="Wingdings" pitchFamily="2" charset="2"/>
              </a:rPr>
              <a:t>ê</a:t>
            </a:r>
            <a:r>
              <a:rPr lang="en-US" sz="1200" dirty="0"/>
              <a:t> ?</a:t>
            </a:r>
            <a:endParaRPr lang="fr-FR" sz="1200" strike="sngStrike" dirty="0"/>
          </a:p>
        </p:txBody>
      </p:sp>
      <p:sp>
        <p:nvSpPr>
          <p:cNvPr id="22" name="ZoneTexte 21"/>
          <p:cNvSpPr txBox="1"/>
          <p:nvPr/>
        </p:nvSpPr>
        <p:spPr>
          <a:xfrm>
            <a:off x="3731993" y="357413"/>
            <a:ext cx="272134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é"/>
            </a:pPr>
            <a:r>
              <a:rPr lang="fr-FR" sz="1200" dirty="0"/>
              <a:t>Verrière Ouvrir/Fermer</a:t>
            </a:r>
          </a:p>
          <a:p>
            <a:r>
              <a:rPr lang="fr-FR" sz="1200" dirty="0">
                <a:latin typeface="Wingdings" pitchFamily="2" charset="2"/>
              </a:rPr>
              <a:t>ê</a:t>
            </a:r>
            <a:r>
              <a:rPr lang="fr-FR" sz="1200" dirty="0"/>
              <a:t> Verrière Ouvrir/Fermer</a:t>
            </a:r>
            <a:endParaRPr lang="fr-FR" sz="12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4275764" y="2030988"/>
            <a:ext cx="253603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Wingdings" pitchFamily="2" charset="2"/>
              </a:rPr>
              <a:t>é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/>
              <a:t>?</a:t>
            </a:r>
          </a:p>
          <a:p>
            <a:r>
              <a:rPr lang="fr-FR" sz="1200" dirty="0">
                <a:solidFill>
                  <a:srgbClr val="FF0000"/>
                </a:solidFill>
              </a:rPr>
              <a:t>     Démarrage (CHEAT)</a:t>
            </a:r>
          </a:p>
          <a:p>
            <a:r>
              <a:rPr lang="fr-FR" sz="1200" dirty="0">
                <a:latin typeface="Wingdings" pitchFamily="2" charset="2"/>
              </a:rPr>
              <a:t>ê</a:t>
            </a:r>
            <a:r>
              <a:rPr lang="en-US" sz="1200" dirty="0"/>
              <a:t> ?</a:t>
            </a:r>
            <a:endParaRPr lang="fr-FR" sz="1200" strike="sngStrike" dirty="0"/>
          </a:p>
        </p:txBody>
      </p:sp>
      <p:cxnSp>
        <p:nvCxnSpPr>
          <p:cNvPr id="26" name="Connecteur droit 25"/>
          <p:cNvCxnSpPr/>
          <p:nvPr/>
        </p:nvCxnSpPr>
        <p:spPr>
          <a:xfrm flipV="1">
            <a:off x="3829053" y="6143637"/>
            <a:ext cx="28578" cy="2349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50858" y="7663089"/>
            <a:ext cx="231763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                     Sidewinder</a:t>
            </a:r>
          </a:p>
          <a:p>
            <a:r>
              <a:rPr lang="fr-FR" sz="1200" dirty="0"/>
              <a:t>L On R Off          </a:t>
            </a:r>
            <a:r>
              <a:rPr lang="fr-FR" sz="1200" dirty="0" err="1"/>
              <a:t>Off</a:t>
            </a:r>
            <a:r>
              <a:rPr lang="fr-FR" sz="1200" dirty="0"/>
              <a:t>        R On  L Off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87287" y="6620548"/>
            <a:ext cx="232525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Appui:  Zoom – </a:t>
            </a:r>
            <a:r>
              <a:rPr lang="fr-FR" sz="1200" dirty="0" err="1"/>
              <a:t>temp</a:t>
            </a:r>
            <a:r>
              <a:rPr lang="fr-FR" sz="1200" dirty="0"/>
              <a:t>, / </a:t>
            </a:r>
            <a:r>
              <a:rPr lang="fr-FR" sz="1200" dirty="0" err="1"/>
              <a:t>Kneeboard</a:t>
            </a:r>
            <a:endParaRPr lang="fr-FR" sz="1200" dirty="0"/>
          </a:p>
          <a:p>
            <a:r>
              <a:rPr lang="fr-FR" sz="1200" dirty="0"/>
              <a:t>              </a:t>
            </a:r>
            <a:r>
              <a:rPr lang="fr-FR" sz="1200" dirty="0">
                <a:solidFill>
                  <a:srgbClr val="FF0000"/>
                </a:solidFill>
              </a:rPr>
              <a:t>NVG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6072206" y="857252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2/2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2181225" y="2714612"/>
            <a:ext cx="64293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800" dirty="0"/>
          </a:p>
          <a:p>
            <a:endParaRPr lang="fr-FR" sz="8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902673" y="2746639"/>
            <a:ext cx="85657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800" dirty="0"/>
          </a:p>
          <a:p>
            <a:endParaRPr lang="fr-FR" sz="8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286255" y="3935573"/>
            <a:ext cx="187904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B0F0"/>
                </a:solidFill>
              </a:rPr>
              <a:t>SRS Centaine</a:t>
            </a:r>
          </a:p>
          <a:p>
            <a:pPr marL="171450" indent="-171450">
              <a:buFont typeface="Wingdings" panose="05000000000000000000" pitchFamily="2" charset="2"/>
              <a:buChar char="é"/>
            </a:pPr>
            <a:r>
              <a:rPr lang="fr-FR" sz="1200" dirty="0"/>
              <a:t> +</a:t>
            </a:r>
          </a:p>
          <a:p>
            <a:r>
              <a:rPr lang="fr-FR" sz="1200" dirty="0"/>
              <a:t>--   </a:t>
            </a:r>
          </a:p>
          <a:p>
            <a:r>
              <a:rPr lang="fr-FR" sz="1200" dirty="0">
                <a:latin typeface="Wingdings" pitchFamily="2" charset="2"/>
              </a:rPr>
              <a:t>ê</a:t>
            </a:r>
            <a:r>
              <a:rPr lang="fr-FR" sz="1200" dirty="0"/>
              <a:t>  -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402651" y="4914772"/>
            <a:ext cx="150054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Wingdings" pitchFamily="2" charset="2"/>
              </a:rPr>
              <a:t>é </a:t>
            </a:r>
            <a:r>
              <a:rPr lang="en-US" sz="1200" b="0" i="0" dirty="0">
                <a:effectLst/>
              </a:rPr>
              <a:t>?</a:t>
            </a:r>
            <a:endParaRPr lang="en-US" sz="1200" b="0" i="0" dirty="0">
              <a:effectLst/>
              <a:highlight>
                <a:srgbClr val="FFFF00"/>
              </a:highlight>
            </a:endParaRPr>
          </a:p>
          <a:p>
            <a:r>
              <a:rPr lang="fr-FR" sz="1200" dirty="0">
                <a:latin typeface="Wingdings" pitchFamily="2" charset="2"/>
              </a:rPr>
              <a:t>ê </a:t>
            </a:r>
            <a:r>
              <a:rPr lang="en-US" sz="1200" b="0" i="0" dirty="0">
                <a:effectLst/>
              </a:rPr>
              <a:t>?</a:t>
            </a:r>
            <a:endParaRPr lang="en-US" sz="1200" b="0" i="0" dirty="0">
              <a:effectLst/>
              <a:highlight>
                <a:srgbClr val="FFFF00"/>
              </a:highlight>
            </a:endParaRPr>
          </a:p>
        </p:txBody>
      </p:sp>
      <p:cxnSp>
        <p:nvCxnSpPr>
          <p:cNvPr id="37" name="Connecteur droit 36"/>
          <p:cNvCxnSpPr/>
          <p:nvPr/>
        </p:nvCxnSpPr>
        <p:spPr>
          <a:xfrm flipV="1">
            <a:off x="3270250" y="5715008"/>
            <a:ext cx="158750" cy="6540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284376" y="7884204"/>
            <a:ext cx="2554407" cy="677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/>
              <a:t>?                                </a:t>
            </a:r>
            <a:r>
              <a:rPr lang="fr-FR" sz="1000" dirty="0"/>
              <a:t>(Axes)</a:t>
            </a:r>
          </a:p>
          <a:p>
            <a:r>
              <a:rPr lang="fr-FR" sz="1200" dirty="0"/>
              <a:t>?</a:t>
            </a:r>
          </a:p>
          <a:p>
            <a:r>
              <a:rPr lang="fr-FR" sz="1200" dirty="0">
                <a:solidFill>
                  <a:srgbClr val="FF0000"/>
                </a:solidFill>
              </a:rPr>
              <a:t>?                                </a:t>
            </a:r>
            <a:r>
              <a:rPr lang="fr-FR" sz="1200" i="1" dirty="0">
                <a:solidFill>
                  <a:srgbClr val="FF0000"/>
                </a:solidFill>
              </a:rPr>
              <a:t>     Souris </a:t>
            </a:r>
            <a:r>
              <a:rPr lang="fr-FR" sz="1000" i="1" dirty="0">
                <a:solidFill>
                  <a:srgbClr val="FF0000"/>
                </a:solidFill>
              </a:rPr>
              <a:t>(axes)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711649" y="23871"/>
            <a:ext cx="2089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err="1"/>
              <a:t>HotStick</a:t>
            </a:r>
            <a:r>
              <a:rPr lang="fr-FR" dirty="0"/>
              <a:t> OV-10A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0" y="2513277"/>
            <a:ext cx="16288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Flaps</a:t>
            </a:r>
            <a:endParaRPr lang="fr-FR" sz="1200" dirty="0"/>
          </a:p>
          <a:p>
            <a:pPr marL="171450" indent="-171450">
              <a:buFont typeface="Wingdings" panose="05000000000000000000" pitchFamily="2" charset="2"/>
              <a:buChar char="é"/>
            </a:pPr>
            <a:r>
              <a:rPr lang="fr-FR" sz="1200" dirty="0"/>
              <a:t>Volets rentrés</a:t>
            </a:r>
            <a:endParaRPr lang="fr-FR" sz="1200" dirty="0">
              <a:solidFill>
                <a:srgbClr val="FF0000"/>
              </a:solidFill>
            </a:endParaRPr>
          </a:p>
          <a:p>
            <a:r>
              <a:rPr lang="fr-FR" sz="1200" dirty="0"/>
              <a:t> -- Volets Pos. </a:t>
            </a:r>
            <a:r>
              <a:rPr lang="fr-FR" sz="1200" dirty="0" err="1"/>
              <a:t>Décoll</a:t>
            </a:r>
            <a:r>
              <a:rPr lang="fr-FR" sz="120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ê"/>
            </a:pPr>
            <a:r>
              <a:rPr lang="fr-FR" sz="1200" dirty="0"/>
              <a:t>Volets Pleins sorties</a:t>
            </a:r>
          </a:p>
        </p:txBody>
      </p:sp>
      <p:cxnSp>
        <p:nvCxnSpPr>
          <p:cNvPr id="6" name="Connecteur droit 5"/>
          <p:cNvCxnSpPr/>
          <p:nvPr/>
        </p:nvCxnSpPr>
        <p:spPr>
          <a:xfrm flipV="1">
            <a:off x="4670689" y="6299669"/>
            <a:ext cx="0" cy="821107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cxnSpLocks/>
          </p:cNvCxnSpPr>
          <p:nvPr/>
        </p:nvCxnSpPr>
        <p:spPr>
          <a:xfrm>
            <a:off x="4711649" y="7221739"/>
            <a:ext cx="184079" cy="32918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 flipV="1">
            <a:off x="3864876" y="6299669"/>
            <a:ext cx="0" cy="821107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268455" y="5445309"/>
            <a:ext cx="349288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Reverse (Hold)</a:t>
            </a:r>
            <a:endParaRPr lang="fr-FR" sz="1200" dirty="0">
              <a:highlight>
                <a:srgbClr val="00FF00"/>
              </a:highlight>
            </a:endParaRPr>
          </a:p>
          <a:p>
            <a:pPr algn="ctr"/>
            <a:r>
              <a:rPr lang="fr-FR" sz="1200" dirty="0" err="1">
                <a:solidFill>
                  <a:srgbClr val="FF0000"/>
                </a:solidFill>
              </a:rPr>
              <a:t>Kneeboard</a:t>
            </a:r>
            <a:r>
              <a:rPr lang="fr-FR" sz="1200" dirty="0">
                <a:solidFill>
                  <a:srgbClr val="FF0000"/>
                </a:solidFill>
              </a:rPr>
              <a:t> On/Off</a:t>
            </a:r>
            <a:endParaRPr lang="fr-FR" sz="1200" dirty="0"/>
          </a:p>
          <a:p>
            <a:r>
              <a:rPr lang="fr-FR" sz="1200" dirty="0"/>
              <a:t>  Gauche                       Trim Lacet                        Droite</a:t>
            </a:r>
          </a:p>
          <a:p>
            <a:pPr algn="ctr"/>
            <a:r>
              <a:rPr lang="fr-FR" sz="1200" dirty="0" err="1">
                <a:solidFill>
                  <a:srgbClr val="FF0000"/>
                </a:solidFill>
              </a:rPr>
              <a:t>Kneeboard</a:t>
            </a:r>
            <a:r>
              <a:rPr lang="fr-FR" sz="1200" dirty="0">
                <a:solidFill>
                  <a:srgbClr val="FF0000"/>
                </a:solidFill>
              </a:rPr>
              <a:t>  &lt;-                                        </a:t>
            </a:r>
            <a:r>
              <a:rPr lang="fr-FR" sz="1200" dirty="0" err="1">
                <a:solidFill>
                  <a:srgbClr val="FF0000"/>
                </a:solidFill>
              </a:rPr>
              <a:t>Kneeboard</a:t>
            </a:r>
            <a:r>
              <a:rPr lang="fr-FR" sz="1200" dirty="0">
                <a:solidFill>
                  <a:srgbClr val="FF0000"/>
                </a:solidFill>
              </a:rPr>
              <a:t>  -&gt; </a:t>
            </a:r>
          </a:p>
          <a:p>
            <a:pPr algn="ctr"/>
            <a:r>
              <a:rPr lang="fr-FR" sz="1200" dirty="0"/>
              <a:t>Clic souris gauche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Clic souris droite</a:t>
            </a:r>
          </a:p>
        </p:txBody>
      </p:sp>
      <p:cxnSp>
        <p:nvCxnSpPr>
          <p:cNvPr id="65" name="Connecteur droit 64"/>
          <p:cNvCxnSpPr>
            <a:cxnSpLocks/>
          </p:cNvCxnSpPr>
          <p:nvPr/>
        </p:nvCxnSpPr>
        <p:spPr>
          <a:xfrm flipH="1" flipV="1">
            <a:off x="3880842" y="7298634"/>
            <a:ext cx="698422" cy="5855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898346" y="784110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09/03/2025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2705061" y="5692817"/>
            <a:ext cx="536509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B0F0"/>
                </a:solidFill>
              </a:rPr>
              <a:t>SRS</a:t>
            </a:r>
          </a:p>
          <a:p>
            <a:pPr algn="ctr"/>
            <a:r>
              <a:rPr lang="fr-FR" sz="1200" dirty="0"/>
              <a:t>VHF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1820326" y="6363120"/>
            <a:ext cx="103211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</a:rPr>
              <a:t>Menu Radio \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990441" y="6851380"/>
            <a:ext cx="105295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</a:rPr>
              <a:t>Briefing DCS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19CE2EF9-7C79-4079-A6C4-AC50DA77D4CE}"/>
              </a:ext>
            </a:extLst>
          </p:cNvPr>
          <p:cNvSpPr txBox="1"/>
          <p:nvPr/>
        </p:nvSpPr>
        <p:spPr>
          <a:xfrm>
            <a:off x="3742938" y="8101079"/>
            <a:ext cx="54868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/>
              <a:t>Imp.E</a:t>
            </a:r>
            <a:endParaRPr lang="fr-FR" sz="1200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596F62C-9EB1-2869-2875-A3F80203BB90}"/>
              </a:ext>
            </a:extLst>
          </p:cNvPr>
          <p:cNvSpPr txBox="1"/>
          <p:nvPr/>
        </p:nvSpPr>
        <p:spPr>
          <a:xfrm>
            <a:off x="19742" y="8606219"/>
            <a:ext cx="2883455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Master Arm Off                    Master Arm On</a:t>
            </a:r>
          </a:p>
          <a:p>
            <a:pPr algn="ctr"/>
            <a:r>
              <a:rPr lang="fr-FR" sz="1200" dirty="0">
                <a:solidFill>
                  <a:srgbClr val="FF0000"/>
                </a:solidFill>
              </a:rPr>
              <a:t>Fenêtre chat On/Off         </a:t>
            </a:r>
            <a:r>
              <a:rPr lang="fr-FR" sz="1200" strike="sngStrike" dirty="0">
                <a:solidFill>
                  <a:srgbClr val="FF0000"/>
                </a:solidFill>
              </a:rPr>
              <a:t>Aff. Corps On/Off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4895729" y="7393682"/>
            <a:ext cx="194530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ym typeface="Wingdings" panose="05000000000000000000" pitchFamily="2" charset="2"/>
              </a:rPr>
              <a:t>Carte (F10)    Cockpit (F1)</a:t>
            </a:r>
          </a:p>
          <a:p>
            <a:r>
              <a:rPr lang="fr-FR" sz="1200" dirty="0">
                <a:solidFill>
                  <a:srgbClr val="FF0000"/>
                </a:solidFill>
                <a:sym typeface="Wingdings" panose="05000000000000000000" pitchFamily="2" charset="2"/>
              </a:rPr>
              <a:t>Lampe Torche</a:t>
            </a:r>
            <a:endParaRPr lang="fr-FR" sz="1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569C77F-D396-2212-7286-99B627BB1B63}"/>
              </a:ext>
            </a:extLst>
          </p:cNvPr>
          <p:cNvSpPr txBox="1"/>
          <p:nvPr/>
        </p:nvSpPr>
        <p:spPr>
          <a:xfrm>
            <a:off x="6352702" y="3346755"/>
            <a:ext cx="406398" cy="2781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FF0000"/>
                </a:solidFill>
              </a:rPr>
              <a:t>FPS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08854C8-DE9C-78F2-AC50-3CBBA2737F06}"/>
              </a:ext>
            </a:extLst>
          </p:cNvPr>
          <p:cNvSpPr txBox="1"/>
          <p:nvPr/>
        </p:nvSpPr>
        <p:spPr>
          <a:xfrm>
            <a:off x="4074256" y="7393682"/>
            <a:ext cx="874623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F10 Centré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177AC78-9EC3-3FC1-BF0A-6E8DB67F0507}"/>
              </a:ext>
            </a:extLst>
          </p:cNvPr>
          <p:cNvSpPr txBox="1"/>
          <p:nvPr/>
        </p:nvSpPr>
        <p:spPr>
          <a:xfrm>
            <a:off x="3022944" y="7519856"/>
            <a:ext cx="9300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Vérifier synchro</a:t>
            </a:r>
          </a:p>
          <a:p>
            <a:r>
              <a:rPr lang="fr-FR" sz="900" dirty="0"/>
              <a:t>Entre bouton et</a:t>
            </a:r>
          </a:p>
          <a:p>
            <a:r>
              <a:rPr lang="fr-FR" sz="900" dirty="0"/>
              <a:t>    overlay SRS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713DD39-C354-231D-33A6-B5B310B77019}"/>
              </a:ext>
            </a:extLst>
          </p:cNvPr>
          <p:cNvSpPr txBox="1"/>
          <p:nvPr/>
        </p:nvSpPr>
        <p:spPr>
          <a:xfrm>
            <a:off x="83765" y="260071"/>
            <a:ext cx="16898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err="1"/>
              <a:t>Gear</a:t>
            </a:r>
            <a:r>
              <a:rPr lang="fr-FR" sz="1100" dirty="0"/>
              <a:t> max        = 158 </a:t>
            </a:r>
            <a:r>
              <a:rPr lang="fr-FR" sz="1100" dirty="0" err="1"/>
              <a:t>knots</a:t>
            </a:r>
            <a:endParaRPr lang="fr-FR" sz="1100" dirty="0"/>
          </a:p>
          <a:p>
            <a:r>
              <a:rPr lang="fr-FR" sz="1100" dirty="0" err="1"/>
              <a:t>Mid</a:t>
            </a:r>
            <a:r>
              <a:rPr lang="fr-FR" sz="1100" dirty="0"/>
              <a:t> </a:t>
            </a:r>
            <a:r>
              <a:rPr lang="fr-FR" sz="1100" dirty="0" err="1"/>
              <a:t>flaps</a:t>
            </a:r>
            <a:r>
              <a:rPr lang="fr-FR" sz="1100" dirty="0"/>
              <a:t> max = 170 </a:t>
            </a:r>
            <a:r>
              <a:rPr lang="fr-FR" sz="1100" dirty="0" err="1"/>
              <a:t>knots</a:t>
            </a:r>
            <a:endParaRPr lang="fr-FR" sz="1100" dirty="0"/>
          </a:p>
          <a:p>
            <a:r>
              <a:rPr lang="fr-FR" sz="1100" dirty="0"/>
              <a:t>Full </a:t>
            </a:r>
            <a:r>
              <a:rPr lang="fr-FR" sz="1100" dirty="0" err="1"/>
              <a:t>flaps</a:t>
            </a:r>
            <a:r>
              <a:rPr lang="fr-FR" sz="1100" dirty="0"/>
              <a:t> max  = 130 </a:t>
            </a:r>
            <a:r>
              <a:rPr lang="fr-FR" sz="1100" dirty="0" err="1"/>
              <a:t>knots</a:t>
            </a:r>
            <a:endParaRPr lang="fr-FR" sz="1100" dirty="0"/>
          </a:p>
          <a:p>
            <a:r>
              <a:rPr lang="fr-FR" sz="1100" dirty="0"/>
              <a:t>En finale min   = 110 </a:t>
            </a:r>
            <a:r>
              <a:rPr lang="fr-FR" sz="1100" dirty="0" err="1"/>
              <a:t>knots</a:t>
            </a:r>
            <a:endParaRPr lang="fr-FR" sz="1100" dirty="0"/>
          </a:p>
          <a:p>
            <a:r>
              <a:rPr lang="fr-FR" sz="1100" u="sng" dirty="0"/>
              <a:t>Prior to touchdown</a:t>
            </a:r>
          </a:p>
          <a:p>
            <a:r>
              <a:rPr lang="fr-FR" sz="1100" dirty="0" err="1"/>
              <a:t>Rudder</a:t>
            </a:r>
            <a:r>
              <a:rPr lang="fr-FR" sz="1100" dirty="0"/>
              <a:t> Trim = Neutral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763442C-EB0C-85E1-307B-E3EE8F91E539}"/>
              </a:ext>
            </a:extLst>
          </p:cNvPr>
          <p:cNvSpPr txBox="1"/>
          <p:nvPr/>
        </p:nvSpPr>
        <p:spPr>
          <a:xfrm>
            <a:off x="0" y="6005137"/>
            <a:ext cx="69113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00B0F0"/>
                </a:solidFill>
              </a:rPr>
              <a:t>SRS</a:t>
            </a:r>
            <a:r>
              <a:rPr lang="fr-FR" sz="1200" dirty="0">
                <a:solidFill>
                  <a:srgbClr val="FF0000"/>
                </a:solidFill>
              </a:rPr>
              <a:t> FM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15004</TotalTime>
  <Words>665</Words>
  <Application>Microsoft Office PowerPoint</Application>
  <PresentationFormat>Affichage à l'écran (4:3)</PresentationFormat>
  <Paragraphs>166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 HUMBERT</dc:creator>
  <cp:lastModifiedBy>Philippe HUMBERT</cp:lastModifiedBy>
  <cp:revision>592</cp:revision>
  <cp:lastPrinted>2016-11-22T17:14:56Z</cp:lastPrinted>
  <dcterms:created xsi:type="dcterms:W3CDTF">2016-11-20T13:35:37Z</dcterms:created>
  <dcterms:modified xsi:type="dcterms:W3CDTF">2025-03-09T14:54:38Z</dcterms:modified>
</cp:coreProperties>
</file>